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9"/>
  </p:notesMasterIdLst>
  <p:sldIdLst>
    <p:sldId id="256" r:id="rId5"/>
    <p:sldId id="725" r:id="rId6"/>
    <p:sldId id="726" r:id="rId7"/>
    <p:sldId id="727" r:id="rId8"/>
    <p:sldId id="728" r:id="rId9"/>
    <p:sldId id="703" r:id="rId10"/>
    <p:sldId id="708" r:id="rId11"/>
    <p:sldId id="709" r:id="rId12"/>
    <p:sldId id="710" r:id="rId13"/>
    <p:sldId id="729" r:id="rId14"/>
    <p:sldId id="470" r:id="rId15"/>
    <p:sldId id="717" r:id="rId16"/>
    <p:sldId id="718" r:id="rId17"/>
    <p:sldId id="719" r:id="rId18"/>
    <p:sldId id="720" r:id="rId19"/>
    <p:sldId id="721" r:id="rId20"/>
    <p:sldId id="722" r:id="rId21"/>
    <p:sldId id="723" r:id="rId22"/>
    <p:sldId id="724" r:id="rId23"/>
    <p:sldId id="540" r:id="rId24"/>
    <p:sldId id="542" r:id="rId25"/>
    <p:sldId id="732" r:id="rId26"/>
    <p:sldId id="733" r:id="rId27"/>
    <p:sldId id="734" r:id="rId28"/>
    <p:sldId id="735" r:id="rId29"/>
    <p:sldId id="736" r:id="rId30"/>
    <p:sldId id="737" r:id="rId31"/>
    <p:sldId id="738" r:id="rId32"/>
    <p:sldId id="258" r:id="rId33"/>
    <p:sldId id="398" r:id="rId34"/>
    <p:sldId id="694" r:id="rId35"/>
    <p:sldId id="269" r:id="rId36"/>
    <p:sldId id="270" r:id="rId37"/>
    <p:sldId id="271" r:id="rId38"/>
    <p:sldId id="272" r:id="rId39"/>
    <p:sldId id="273" r:id="rId40"/>
    <p:sldId id="274" r:id="rId41"/>
    <p:sldId id="275" r:id="rId42"/>
    <p:sldId id="318" r:id="rId43"/>
    <p:sldId id="455" r:id="rId44"/>
    <p:sldId id="456" r:id="rId45"/>
    <p:sldId id="493" r:id="rId46"/>
    <p:sldId id="338" r:id="rId47"/>
    <p:sldId id="495" r:id="rId48"/>
    <p:sldId id="496" r:id="rId49"/>
    <p:sldId id="339" r:id="rId50"/>
    <p:sldId id="340" r:id="rId51"/>
    <p:sldId id="341" r:id="rId52"/>
    <p:sldId id="352" r:id="rId53"/>
    <p:sldId id="355" r:id="rId54"/>
    <p:sldId id="353" r:id="rId55"/>
    <p:sldId id="354" r:id="rId56"/>
    <p:sldId id="374" r:id="rId57"/>
    <p:sldId id="375" r:id="rId58"/>
    <p:sldId id="376" r:id="rId59"/>
    <p:sldId id="377" r:id="rId60"/>
    <p:sldId id="378" r:id="rId61"/>
    <p:sldId id="379" r:id="rId62"/>
    <p:sldId id="731" r:id="rId63"/>
    <p:sldId id="382" r:id="rId64"/>
    <p:sldId id="388" r:id="rId65"/>
    <p:sldId id="484" r:id="rId66"/>
    <p:sldId id="483" r:id="rId67"/>
    <p:sldId id="390" r:id="rId68"/>
    <p:sldId id="391" r:id="rId69"/>
    <p:sldId id="392" r:id="rId70"/>
    <p:sldId id="485" r:id="rId71"/>
    <p:sldId id="393" r:id="rId72"/>
    <p:sldId id="394" r:id="rId73"/>
    <p:sldId id="395" r:id="rId74"/>
    <p:sldId id="486" r:id="rId75"/>
    <p:sldId id="487" r:id="rId76"/>
    <p:sldId id="506" r:id="rId77"/>
    <p:sldId id="507" r:id="rId78"/>
    <p:sldId id="508" r:id="rId79"/>
    <p:sldId id="509" r:id="rId80"/>
    <p:sldId id="510" r:id="rId81"/>
    <p:sldId id="511" r:id="rId82"/>
    <p:sldId id="518" r:id="rId83"/>
    <p:sldId id="519" r:id="rId84"/>
    <p:sldId id="520" r:id="rId85"/>
    <p:sldId id="521" r:id="rId86"/>
    <p:sldId id="522" r:id="rId87"/>
    <p:sldId id="556" r:id="rId8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 Eric Brown" initials="MEB" lastIdx="2" clrIdx="0">
    <p:extLst>
      <p:ext uri="{19B8F6BF-5375-455C-9EA6-DF929625EA0E}">
        <p15:presenceInfo xmlns:p15="http://schemas.microsoft.com/office/powerpoint/2012/main" userId="S::MEBrown@dps.ms.gov::301a2ab7-34c6-4b61-bce4-3fa7aa41fc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F472BD-C84E-4E8A-95D5-53AB57B6B0B6}" v="4" dt="2026-04-14T18:13:30.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notesMaster" Target="notesMasters/notesMaster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commentAuthors" Target="commentAuthors.xml"/><Relationship Id="rId95" Type="http://schemas.microsoft.com/office/2016/11/relationships/changesInfo" Target="changesInfos/changesInfo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presProps" Target="presProps.xml"/><Relationship Id="rId9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viewProps" Target="view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ey Rather" userId="4c1214e8-4975-435b-a5f1-3918c0e4b276" providerId="ADAL" clId="{DD1FDBB0-D599-4847-89E3-EB97BDC98288}"/>
    <pc:docChg chg="custSel modSld">
      <pc:chgData name="Kasey Rather" userId="4c1214e8-4975-435b-a5f1-3918c0e4b276" providerId="ADAL" clId="{DD1FDBB0-D599-4847-89E3-EB97BDC98288}" dt="2026-04-14T18:27:17.157" v="1" actId="27636"/>
      <pc:docMkLst>
        <pc:docMk/>
      </pc:docMkLst>
      <pc:sldChg chg="modSp mod">
        <pc:chgData name="Kasey Rather" userId="4c1214e8-4975-435b-a5f1-3918c0e4b276" providerId="ADAL" clId="{DD1FDBB0-D599-4847-89E3-EB97BDC98288}" dt="2026-04-14T18:27:17.157" v="1" actId="27636"/>
        <pc:sldMkLst>
          <pc:docMk/>
          <pc:sldMk cId="3767173231" sldId="256"/>
        </pc:sldMkLst>
        <pc:spChg chg="mod">
          <ac:chgData name="Kasey Rather" userId="4c1214e8-4975-435b-a5f1-3918c0e4b276" providerId="ADAL" clId="{DD1FDBB0-D599-4847-89E3-EB97BDC98288}" dt="2026-04-14T18:27:17.157" v="1" actId="27636"/>
          <ac:spMkLst>
            <pc:docMk/>
            <pc:sldMk cId="3767173231" sldId="256"/>
            <ac:spMk id="3" creationId="{16500F24-8436-4D42-B719-CE66DC084BFB}"/>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9-10-01T08:04:06.847" idx="1">
    <p:pos x="2532" y="2475"/>
    <p:text>private parking lot does not count</p:text>
    <p:extLst>
      <p:ext uri="{C676402C-5697-4E1C-873F-D02D1690AC5C}">
        <p15:threadingInfo xmlns:p15="http://schemas.microsoft.com/office/powerpoint/2012/main" timeZoneBias="300"/>
      </p:ext>
    </p:extLst>
  </p:cm>
</p:cmLst>
</file>

<file path=ppt/diagrams/_rels/data1.xml.rels><?xml version="1.0" encoding="UTF-8" standalone="yes"?>
<Relationships xmlns="http://schemas.openxmlformats.org/package/2006/relationships"><Relationship Id="rId1" Type="http://schemas.openxmlformats.org/officeDocument/2006/relationships/image" Target="../media/image13.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E53F2F-2659-49EE-8F9F-F9DFD0080C42}"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53F2DEEA-0E5A-41C2-B9F7-E2439049A6D7}">
      <dgm:prSet phldrT="[Text]" phldr="1"/>
      <dgm:spPr/>
      <dgm:t>
        <a:bodyPr/>
        <a:lstStyle/>
        <a:p>
          <a:endParaRPr lang="en-US"/>
        </a:p>
      </dgm:t>
    </dgm:pt>
    <dgm:pt modelId="{8A2CDF18-05DE-4E55-A882-D6E03F94DDE6}" type="sibTrans" cxnId="{28451D91-BD89-4BCC-8802-EA9E5274DC0F}">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dgm:spPr>
      <dgm:t>
        <a:bodyPr/>
        <a:lstStyle/>
        <a:p>
          <a:endParaRPr lang="en-US"/>
        </a:p>
      </dgm:t>
    </dgm:pt>
    <dgm:pt modelId="{E1F0FC87-352E-487E-811A-F4A869CE697D}" type="parTrans" cxnId="{28451D91-BD89-4BCC-8802-EA9E5274DC0F}">
      <dgm:prSet/>
      <dgm:spPr/>
      <dgm:t>
        <a:bodyPr/>
        <a:lstStyle/>
        <a:p>
          <a:endParaRPr lang="en-US"/>
        </a:p>
      </dgm:t>
    </dgm:pt>
    <dgm:pt modelId="{E2BF982E-826E-4E07-8C25-954A5968A74B}" type="pres">
      <dgm:prSet presAssocID="{28E53F2F-2659-49EE-8F9F-F9DFD0080C42}" presName="Name0" presStyleCnt="0">
        <dgm:presLayoutVars>
          <dgm:chMax val="7"/>
          <dgm:chPref val="7"/>
          <dgm:dir/>
        </dgm:presLayoutVars>
      </dgm:prSet>
      <dgm:spPr/>
    </dgm:pt>
    <dgm:pt modelId="{02D0CE65-9247-4762-879D-C9B891F309BC}" type="pres">
      <dgm:prSet presAssocID="{28E53F2F-2659-49EE-8F9F-F9DFD0080C42}" presName="Name1" presStyleCnt="0"/>
      <dgm:spPr/>
    </dgm:pt>
    <dgm:pt modelId="{833E603A-55E8-422E-82ED-630AA555B6AD}" type="pres">
      <dgm:prSet presAssocID="{8A2CDF18-05DE-4E55-A882-D6E03F94DDE6}" presName="picture_1" presStyleCnt="0"/>
      <dgm:spPr/>
    </dgm:pt>
    <dgm:pt modelId="{D37D6691-F4AC-41BC-96FC-6870ECA23852}" type="pres">
      <dgm:prSet presAssocID="{8A2CDF18-05DE-4E55-A882-D6E03F94DDE6}" presName="pictureRepeatNode" presStyleLbl="alignImgPlace1" presStyleIdx="0" presStyleCnt="1" custScaleX="200000" custScaleY="160159" custLinFactX="-200000" custLinFactNeighborX="-278597" custLinFactNeighborY="17109"/>
      <dgm:spPr/>
    </dgm:pt>
    <dgm:pt modelId="{C41A3280-E72E-4051-8367-F4EA51BAB15C}" type="pres">
      <dgm:prSet presAssocID="{53F2DEEA-0E5A-41C2-B9F7-E2439049A6D7}" presName="text_1" presStyleLbl="node1" presStyleIdx="0" presStyleCnt="0" custFlipHor="1" custScaleX="6069" custScaleY="8504">
        <dgm:presLayoutVars>
          <dgm:bulletEnabled val="1"/>
        </dgm:presLayoutVars>
      </dgm:prSet>
      <dgm:spPr/>
    </dgm:pt>
  </dgm:ptLst>
  <dgm:cxnLst>
    <dgm:cxn modelId="{A3830937-0BEB-4D89-880B-E33A802E7A84}" type="presOf" srcId="{28E53F2F-2659-49EE-8F9F-F9DFD0080C42}" destId="{E2BF982E-826E-4E07-8C25-954A5968A74B}" srcOrd="0" destOrd="0" presId="urn:microsoft.com/office/officeart/2008/layout/CircularPictureCallout"/>
    <dgm:cxn modelId="{593F785F-F2A2-45A2-9347-79DAB2516089}" type="presOf" srcId="{53F2DEEA-0E5A-41C2-B9F7-E2439049A6D7}" destId="{C41A3280-E72E-4051-8367-F4EA51BAB15C}" srcOrd="0" destOrd="0" presId="urn:microsoft.com/office/officeart/2008/layout/CircularPictureCallout"/>
    <dgm:cxn modelId="{28451D91-BD89-4BCC-8802-EA9E5274DC0F}" srcId="{28E53F2F-2659-49EE-8F9F-F9DFD0080C42}" destId="{53F2DEEA-0E5A-41C2-B9F7-E2439049A6D7}" srcOrd="0" destOrd="0" parTransId="{E1F0FC87-352E-487E-811A-F4A869CE697D}" sibTransId="{8A2CDF18-05DE-4E55-A882-D6E03F94DDE6}"/>
    <dgm:cxn modelId="{D9A3309A-199D-4903-A3C8-F3488A4D36BF}" type="presOf" srcId="{8A2CDF18-05DE-4E55-A882-D6E03F94DDE6}" destId="{D37D6691-F4AC-41BC-96FC-6870ECA23852}" srcOrd="0" destOrd="0" presId="urn:microsoft.com/office/officeart/2008/layout/CircularPictureCallout"/>
    <dgm:cxn modelId="{011130F1-5CC4-4560-9C28-D3124A9ECBB1}" type="presParOf" srcId="{E2BF982E-826E-4E07-8C25-954A5968A74B}" destId="{02D0CE65-9247-4762-879D-C9B891F309BC}" srcOrd="0" destOrd="0" presId="urn:microsoft.com/office/officeart/2008/layout/CircularPictureCallout"/>
    <dgm:cxn modelId="{FFC23E2B-4B94-4E37-B827-3107E37ADAC6}" type="presParOf" srcId="{02D0CE65-9247-4762-879D-C9B891F309BC}" destId="{833E603A-55E8-422E-82ED-630AA555B6AD}" srcOrd="0" destOrd="0" presId="urn:microsoft.com/office/officeart/2008/layout/CircularPictureCallout"/>
    <dgm:cxn modelId="{0CA5130C-9CC9-44AA-8BF7-A8CF0A5BFC12}" type="presParOf" srcId="{833E603A-55E8-422E-82ED-630AA555B6AD}" destId="{D37D6691-F4AC-41BC-96FC-6870ECA23852}" srcOrd="0" destOrd="0" presId="urn:microsoft.com/office/officeart/2008/layout/CircularPictureCallout"/>
    <dgm:cxn modelId="{CEC60D28-7852-4011-BE7D-1226FBDF7F59}" type="presParOf" srcId="{02D0CE65-9247-4762-879D-C9B891F309BC}" destId="{C41A3280-E72E-4051-8367-F4EA51BAB15C}" srcOrd="1" destOrd="0" presId="urn:microsoft.com/office/officeart/2008/layout/CircularPictureCallou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7D6691-F4AC-41BC-96FC-6870ECA23852}">
      <dsp:nvSpPr>
        <dsp:cNvPr id="0" name=""/>
        <dsp:cNvSpPr/>
      </dsp:nvSpPr>
      <dsp:spPr>
        <a:xfrm>
          <a:off x="0" y="5"/>
          <a:ext cx="3258230" cy="2609174"/>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2000" r="-1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1A3280-E72E-4051-8367-F4EA51BAB15C}">
      <dsp:nvSpPr>
        <dsp:cNvPr id="0" name=""/>
        <dsp:cNvSpPr/>
      </dsp:nvSpPr>
      <dsp:spPr>
        <a:xfrm flipH="1">
          <a:off x="1597476" y="1601037"/>
          <a:ext cx="63277" cy="45718"/>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ctr" defTabSz="222250">
            <a:lnSpc>
              <a:spcPct val="90000"/>
            </a:lnSpc>
            <a:spcBef>
              <a:spcPct val="0"/>
            </a:spcBef>
            <a:spcAft>
              <a:spcPct val="35000"/>
            </a:spcAft>
            <a:buNone/>
          </a:pPr>
          <a:endParaRPr lang="en-US" sz="500" kern="1200"/>
        </a:p>
      </dsp:txBody>
      <dsp:txXfrm>
        <a:off x="1597476" y="1601037"/>
        <a:ext cx="63277" cy="45718"/>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721BE-DD37-4CD6-BB9F-A065C1ED83AD}"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A39E12-E89B-4780-A957-E7C0E58BB712}" type="slidenum">
              <a:rPr lang="en-US" smtClean="0"/>
              <a:t>‹#›</a:t>
            </a:fld>
            <a:endParaRPr lang="en-US"/>
          </a:p>
        </p:txBody>
      </p:sp>
    </p:spTree>
    <p:extLst>
      <p:ext uri="{BB962C8B-B14F-4D97-AF65-F5344CB8AC3E}">
        <p14:creationId xmlns:p14="http://schemas.microsoft.com/office/powerpoint/2010/main" val="1327446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driver has a duty to take precautions</a:t>
            </a:r>
          </a:p>
          <a:p>
            <a:r>
              <a:rPr lang="en-US" dirty="0"/>
              <a:t>A totally, partially blind or otherwise incapacitated person can use the pedestrian crossing without a guide. If they are injured, it will not equal contributory negligence</a:t>
            </a:r>
          </a:p>
          <a:p>
            <a:r>
              <a:rPr lang="en-US" dirty="0"/>
              <a:t>A person who is not blind or incapacitated cannot use the cane </a:t>
            </a:r>
          </a:p>
        </p:txBody>
      </p:sp>
      <p:sp>
        <p:nvSpPr>
          <p:cNvPr id="4" name="Slide Number Placeholder 3"/>
          <p:cNvSpPr>
            <a:spLocks noGrp="1"/>
          </p:cNvSpPr>
          <p:nvPr>
            <p:ph type="sldNum" sz="quarter" idx="5"/>
          </p:nvPr>
        </p:nvSpPr>
        <p:spPr/>
        <p:txBody>
          <a:bodyPr/>
          <a:lstStyle/>
          <a:p>
            <a:fld id="{8EA39E12-E89B-4780-A957-E7C0E58BB712}" type="slidenum">
              <a:rPr lang="en-US" smtClean="0"/>
              <a:t>58</a:t>
            </a:fld>
            <a:endParaRPr lang="en-US"/>
          </a:p>
        </p:txBody>
      </p:sp>
    </p:spTree>
    <p:extLst>
      <p:ext uri="{BB962C8B-B14F-4D97-AF65-F5344CB8AC3E}">
        <p14:creationId xmlns:p14="http://schemas.microsoft.com/office/powerpoint/2010/main" val="810180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Driving well above the speed limit.</a:t>
            </a:r>
          </a:p>
          <a:p>
            <a:r>
              <a:rPr lang="en-US" dirty="0"/>
              <a:t>Not using turn signals when turning or changing lanes.</a:t>
            </a:r>
          </a:p>
          <a:p>
            <a:r>
              <a:rPr lang="en-US" dirty="0"/>
              <a:t>Driving under the influence.</a:t>
            </a:r>
          </a:p>
          <a:p>
            <a:r>
              <a:rPr lang="en-US" dirty="0"/>
              <a:t>Texting or talking on the phone.</a:t>
            </a:r>
          </a:p>
          <a:p>
            <a:r>
              <a:rPr lang="en-US" dirty="0"/>
              <a:t>Refusing to stop at Stop signs and/or red lights.</a:t>
            </a:r>
          </a:p>
          <a:p>
            <a:r>
              <a:rPr lang="en-US" dirty="0"/>
              <a:t>Failing to turn on lights while driving at night or in rainy conditions.</a:t>
            </a:r>
          </a:p>
        </p:txBody>
      </p:sp>
      <p:sp>
        <p:nvSpPr>
          <p:cNvPr id="4" name="Slide Number Placeholder 3"/>
          <p:cNvSpPr>
            <a:spLocks noGrp="1"/>
          </p:cNvSpPr>
          <p:nvPr>
            <p:ph type="sldNum" sz="quarter" idx="5"/>
          </p:nvPr>
        </p:nvSpPr>
        <p:spPr/>
        <p:txBody>
          <a:bodyPr/>
          <a:lstStyle/>
          <a:p>
            <a:fld id="{8EA39E12-E89B-4780-A957-E7C0E58BB712}" type="slidenum">
              <a:rPr lang="en-US" smtClean="0"/>
              <a:t>60</a:t>
            </a:fld>
            <a:endParaRPr lang="en-US"/>
          </a:p>
        </p:txBody>
      </p:sp>
    </p:spTree>
    <p:extLst>
      <p:ext uri="{BB962C8B-B14F-4D97-AF65-F5344CB8AC3E}">
        <p14:creationId xmlns:p14="http://schemas.microsoft.com/office/powerpoint/2010/main" val="3072472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0BB9A-24EA-5FF5-BDC9-8FFB8F3C44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A6EAF3-1B78-5DF2-CC47-EBA9F4B3D9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F80794F-3F86-BBEA-58AA-73D23F68EEFE}"/>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5" name="Footer Placeholder 4">
            <a:extLst>
              <a:ext uri="{FF2B5EF4-FFF2-40B4-BE49-F238E27FC236}">
                <a16:creationId xmlns:a16="http://schemas.microsoft.com/office/drawing/2014/main" id="{A1AA4FAC-A2B8-FC26-B82E-AD630F47A9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CD1A6D-FF40-7D39-0956-7F6335B5FA47}"/>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4181276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3878F-6F85-233B-BD10-BF865EE755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4A87FF-7744-1340-4547-D5603C27E8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F776E2-5912-6241-A341-56D1D0C941FD}"/>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5" name="Footer Placeholder 4">
            <a:extLst>
              <a:ext uri="{FF2B5EF4-FFF2-40B4-BE49-F238E27FC236}">
                <a16:creationId xmlns:a16="http://schemas.microsoft.com/office/drawing/2014/main" id="{77A38012-16B8-E5B7-1D84-5C8BAC4C03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1D459D-491A-3F19-580E-CA15FE5FA9C2}"/>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1367711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D514-B0BD-8305-EA41-1E5FD19CAD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95FE0E9-9EC8-3C40-C4D6-C272FBBA41E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C7AF4D-0282-02DD-8455-2BE032284D93}"/>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5" name="Footer Placeholder 4">
            <a:extLst>
              <a:ext uri="{FF2B5EF4-FFF2-40B4-BE49-F238E27FC236}">
                <a16:creationId xmlns:a16="http://schemas.microsoft.com/office/drawing/2014/main" id="{02478CDF-BAFB-296A-A597-63866EB6DD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EC2B74-6C34-3D3C-256B-1571CEBA157F}"/>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2387180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E091E-6945-EE64-6BF4-291380F94E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C0362D-984D-196D-D2CD-603B5700A2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7F3B97-CCA0-B666-8E6E-BB2A3363C3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38D5F5F-E11D-4A9E-4E60-5C246FF5B933}"/>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6" name="Footer Placeholder 5">
            <a:extLst>
              <a:ext uri="{FF2B5EF4-FFF2-40B4-BE49-F238E27FC236}">
                <a16:creationId xmlns:a16="http://schemas.microsoft.com/office/drawing/2014/main" id="{3E9B0C22-EB1A-A645-DEB0-5A200EE046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E09704-602B-0A4F-0DE5-2951FACA05BD}"/>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4195222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BDF7E-763B-DE81-ABA3-D803D1F2CFE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3BBDC2-4800-3B7F-1671-7779DB7BE7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B18088-225C-5155-3600-142924C634F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932AACD-CEA5-75AD-F60D-D368EC749F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EE238E-F4F2-5304-BE4B-F8FC12D8C0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D19827-CC28-B252-AEFE-5EB7BFB46268}"/>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8" name="Footer Placeholder 7">
            <a:extLst>
              <a:ext uri="{FF2B5EF4-FFF2-40B4-BE49-F238E27FC236}">
                <a16:creationId xmlns:a16="http://schemas.microsoft.com/office/drawing/2014/main" id="{3C470391-D223-4F38-290A-F5CF898F92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24EFDF-CC8D-A758-E31F-2B5F9E4B9CBB}"/>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810787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D404-09CD-BB9B-6C0D-628D29DCDB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5FF731-844D-E7BA-ADDB-1B3381B4D5A8}"/>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4" name="Footer Placeholder 3">
            <a:extLst>
              <a:ext uri="{FF2B5EF4-FFF2-40B4-BE49-F238E27FC236}">
                <a16:creationId xmlns:a16="http://schemas.microsoft.com/office/drawing/2014/main" id="{72B05C7C-DE58-FE05-BAC2-C974B27EF9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7FEF15-EC18-3003-3BA9-CF22C102528E}"/>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1937467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529FEC-9D40-5F79-6149-E09989854C53}"/>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3" name="Footer Placeholder 2">
            <a:extLst>
              <a:ext uri="{FF2B5EF4-FFF2-40B4-BE49-F238E27FC236}">
                <a16:creationId xmlns:a16="http://schemas.microsoft.com/office/drawing/2014/main" id="{193EA2D6-118A-88C1-BD77-27A79007C7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896AB7-D484-EEA9-42AB-B0066A4B922C}"/>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2650705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E273E-4271-AA4C-F98B-4BA26D0079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1B142C-7C57-4F81-8B9D-75AAE8CE86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B826B1-3DEA-9186-F26A-540151ABCA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134D3C-6EBA-1620-DA41-00B3EC378597}"/>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6" name="Footer Placeholder 5">
            <a:extLst>
              <a:ext uri="{FF2B5EF4-FFF2-40B4-BE49-F238E27FC236}">
                <a16:creationId xmlns:a16="http://schemas.microsoft.com/office/drawing/2014/main" id="{678B1444-0F25-CF2E-5985-4FF9104D3C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FC4546-519C-A31C-57DA-6BCAB2909BA3}"/>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254097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10498-1DFC-411F-4499-7844E1DB84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AFEB65-2086-22D5-5596-DBA958C4F1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25170F-F4E9-77CD-ED42-CEC5A6B057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295E7F-2151-CA88-A94D-2D9E41357872}"/>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6" name="Footer Placeholder 5">
            <a:extLst>
              <a:ext uri="{FF2B5EF4-FFF2-40B4-BE49-F238E27FC236}">
                <a16:creationId xmlns:a16="http://schemas.microsoft.com/office/drawing/2014/main" id="{C2699CB9-DB45-D3E6-1335-5CCE7D779F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1DD380-619F-A8C7-634C-0396C0519762}"/>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245848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79F63-5013-68E0-ADC7-75ABD7D00D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EAFE08-F400-BDCD-42AC-58B10A9F8C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94678-6BA2-D23B-F8FF-834B61366E98}"/>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5" name="Footer Placeholder 4">
            <a:extLst>
              <a:ext uri="{FF2B5EF4-FFF2-40B4-BE49-F238E27FC236}">
                <a16:creationId xmlns:a16="http://schemas.microsoft.com/office/drawing/2014/main" id="{FECF773A-CFAE-9553-F236-57C574965E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9C0A0-CCE4-4012-56F1-4C97BE442F51}"/>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1152186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CEA87-697A-060A-33D3-7250EE51B5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CDA90-C796-2EE7-0F59-B6B6B501DF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B1EE5C-40E6-48B2-6B25-07035FB3039F}"/>
              </a:ext>
            </a:extLst>
          </p:cNvPr>
          <p:cNvSpPr>
            <a:spLocks noGrp="1"/>
          </p:cNvSpPr>
          <p:nvPr>
            <p:ph type="dt" sz="half" idx="10"/>
          </p:nvPr>
        </p:nvSpPr>
        <p:spPr/>
        <p:txBody>
          <a:bodyPr/>
          <a:lstStyle/>
          <a:p>
            <a:fld id="{46DBD5AE-0020-47DF-8DE4-BBB1D5035180}" type="datetimeFigureOut">
              <a:rPr lang="en-US" smtClean="0"/>
              <a:t>8/5/2026</a:t>
            </a:fld>
            <a:endParaRPr lang="en-US"/>
          </a:p>
        </p:txBody>
      </p:sp>
      <p:sp>
        <p:nvSpPr>
          <p:cNvPr id="5" name="Footer Placeholder 4">
            <a:extLst>
              <a:ext uri="{FF2B5EF4-FFF2-40B4-BE49-F238E27FC236}">
                <a16:creationId xmlns:a16="http://schemas.microsoft.com/office/drawing/2014/main" id="{47416F7C-BB0F-CB7C-3DE6-3B34ED971C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9F964D-3254-00F3-FD69-66B4A0A670C9}"/>
              </a:ext>
            </a:extLst>
          </p:cNvPr>
          <p:cNvSpPr>
            <a:spLocks noGrp="1"/>
          </p:cNvSpPr>
          <p:nvPr>
            <p:ph type="sldNum" sz="quarter" idx="12"/>
          </p:nvPr>
        </p:nvSpPr>
        <p:spPr/>
        <p:txBody>
          <a:bodyPr/>
          <a:lstStyle/>
          <a:p>
            <a:fld id="{691E7F89-6D9B-489E-B628-7D8BE99C1783}" type="slidenum">
              <a:rPr lang="en-US" smtClean="0"/>
              <a:t>‹#›</a:t>
            </a:fld>
            <a:endParaRPr lang="en-US"/>
          </a:p>
        </p:txBody>
      </p:sp>
    </p:spTree>
    <p:extLst>
      <p:ext uri="{BB962C8B-B14F-4D97-AF65-F5344CB8AC3E}">
        <p14:creationId xmlns:p14="http://schemas.microsoft.com/office/powerpoint/2010/main" val="589169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en-US"/>
              <a:t>Click to edit Master title style</a:t>
            </a:r>
          </a:p>
        </p:txBody>
      </p:sp>
      <p:sp>
        <p:nvSpPr>
          <p:cNvPr id="8" name="Content Placeholder 7"/>
          <p:cNvSpPr>
            <a:spLocks noGrp="1"/>
          </p:cNvSpPr>
          <p:nvPr>
            <p:ph sz="quarter" idx="13"/>
          </p:nvPr>
        </p:nvSpPr>
        <p:spPr>
          <a:xfrm>
            <a:off x="812800" y="1600200"/>
            <a:ext cx="105664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B6DDC8-8EBC-4AA1-99FD-52BA741645D7}"/>
              </a:ext>
            </a:extLst>
          </p:cNvPr>
          <p:cNvSpPr>
            <a:spLocks noGrp="1"/>
          </p:cNvSpPr>
          <p:nvPr>
            <p:ph type="dt" sz="half" idx="14"/>
          </p:nvPr>
        </p:nvSpPr>
        <p:spPr/>
        <p:txBody>
          <a:bodyPr/>
          <a:lstStyle>
            <a:lvl1pPr>
              <a:defRPr/>
            </a:lvl1pPr>
          </a:lstStyle>
          <a:p>
            <a:pPr>
              <a:defRPr/>
            </a:pPr>
            <a:fld id="{59E27C6D-E3D1-4EC3-8E48-CB97BA658068}" type="datetime1">
              <a:rPr lang="en-US"/>
              <a:pPr>
                <a:defRPr/>
              </a:pPr>
              <a:t>8/5/2026</a:t>
            </a:fld>
            <a:endParaRPr lang="en-US"/>
          </a:p>
        </p:txBody>
      </p:sp>
      <p:sp>
        <p:nvSpPr>
          <p:cNvPr id="5" name="Footer Placeholder 4">
            <a:extLst>
              <a:ext uri="{FF2B5EF4-FFF2-40B4-BE49-F238E27FC236}">
                <a16:creationId xmlns:a16="http://schemas.microsoft.com/office/drawing/2014/main" id="{642EAC13-EC13-48A5-8DBB-B618CC16109B}"/>
              </a:ext>
            </a:extLst>
          </p:cNvPr>
          <p:cNvSpPr>
            <a:spLocks noGrp="1"/>
          </p:cNvSpPr>
          <p:nvPr>
            <p:ph type="ftr" sz="quarter" idx="15"/>
          </p:nvPr>
        </p:nvSpPr>
        <p:spPr/>
        <p:txBody>
          <a:bodyPr/>
          <a:lstStyle>
            <a:lvl1pPr>
              <a:defRPr/>
            </a:lvl1pPr>
          </a:lstStyle>
          <a:p>
            <a:pPr>
              <a:defRPr/>
            </a:pPr>
            <a:r>
              <a:rPr lang="en-US"/>
              <a:t>Search and Seizure</a:t>
            </a:r>
          </a:p>
        </p:txBody>
      </p:sp>
      <p:sp>
        <p:nvSpPr>
          <p:cNvPr id="6" name="Slide Number Placeholder 5">
            <a:extLst>
              <a:ext uri="{FF2B5EF4-FFF2-40B4-BE49-F238E27FC236}">
                <a16:creationId xmlns:a16="http://schemas.microsoft.com/office/drawing/2014/main" id="{5A9D5C3E-029A-4F73-B80A-A9CBC74E897B}"/>
              </a:ext>
            </a:extLst>
          </p:cNvPr>
          <p:cNvSpPr>
            <a:spLocks noGrp="1"/>
          </p:cNvSpPr>
          <p:nvPr>
            <p:ph type="sldNum" sz="quarter" idx="16"/>
          </p:nvPr>
        </p:nvSpPr>
        <p:spPr/>
        <p:txBody>
          <a:bodyPr/>
          <a:lstStyle>
            <a:lvl1pPr>
              <a:defRPr/>
            </a:lvl1pPr>
          </a:lstStyle>
          <a:p>
            <a:pPr>
              <a:defRPr/>
            </a:pPr>
            <a:fld id="{4A71B927-D310-4C8F-8F04-0D1974D503F1}" type="slidenum">
              <a:rPr lang="en-US" altLang="en-US"/>
              <a:pPr>
                <a:defRPr/>
              </a:pPr>
              <a:t>‹#›</a:t>
            </a:fld>
            <a:endParaRPr lang="en-US" altLang="en-US"/>
          </a:p>
        </p:txBody>
      </p:sp>
    </p:spTree>
    <p:extLst>
      <p:ext uri="{BB962C8B-B14F-4D97-AF65-F5344CB8AC3E}">
        <p14:creationId xmlns:p14="http://schemas.microsoft.com/office/powerpoint/2010/main" val="5038588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B705F0-AEA4-86B9-0379-1E7C4258C6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F41CE8-8530-7C63-B2A3-F0A7FFF84F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93C99-C091-062F-B04C-F4C944C54B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6DBD5AE-0020-47DF-8DE4-BBB1D5035180}" type="datetimeFigureOut">
              <a:rPr lang="en-US" smtClean="0"/>
              <a:t>8/5/2026</a:t>
            </a:fld>
            <a:endParaRPr lang="en-US"/>
          </a:p>
        </p:txBody>
      </p:sp>
      <p:sp>
        <p:nvSpPr>
          <p:cNvPr id="5" name="Footer Placeholder 4">
            <a:extLst>
              <a:ext uri="{FF2B5EF4-FFF2-40B4-BE49-F238E27FC236}">
                <a16:creationId xmlns:a16="http://schemas.microsoft.com/office/drawing/2014/main" id="{7C295286-40BB-090E-D30B-5B02A8D0297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19A9F7D-D8EC-D54D-CDD9-6EE8385483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1E7F89-6D9B-489E-B628-7D8BE99C1783}" type="slidenum">
              <a:rPr lang="en-US" smtClean="0"/>
              <a:t>‹#›</a:t>
            </a:fld>
            <a:endParaRPr lang="en-US"/>
          </a:p>
        </p:txBody>
      </p:sp>
    </p:spTree>
    <p:extLst>
      <p:ext uri="{BB962C8B-B14F-4D97-AF65-F5344CB8AC3E}">
        <p14:creationId xmlns:p14="http://schemas.microsoft.com/office/powerpoint/2010/main" val="340414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hyperlink" Target="http://www.westlaw.com/Link/Document/FullText?findType=L&amp;pubNum=1000933&amp;cite=MSSTS63-7-19&amp;originatingDoc=N24B2AE10AC8111DBB5DDAC3692B918BC&amp;refType=LQ&amp;originationContext=document&amp;vr=3.0&amp;rs=cblt1.0&amp;transitionType=DocumentItem&amp;contextData=(sc.DocLink)" TargetMode="Externa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hyperlink" Target="http://www.westlaw.com/Link/Document/FullText?findType=L&amp;pubNum=1000933&amp;cite=MSSTS63-7-19&amp;originatingDoc=N24B2AE10AC8111DBB5DDAC3692B918BC&amp;refType=LQ&amp;originationContext=document&amp;vr=3.0&amp;rs=cblt1.0&amp;transitionType=DocumentItem&amp;contextData=(sc.DocLink)" TargetMode="Externa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6500F24-8436-4D42-B719-CE66DC084BFB}"/>
              </a:ext>
            </a:extLst>
          </p:cNvPr>
          <p:cNvSpPr>
            <a:spLocks noGrp="1"/>
          </p:cNvSpPr>
          <p:nvPr>
            <p:ph type="subTitle" idx="1"/>
          </p:nvPr>
        </p:nvSpPr>
        <p:spPr>
          <a:xfrm>
            <a:off x="1404938" y="4879668"/>
            <a:ext cx="9382124" cy="1373413"/>
          </a:xfrm>
        </p:spPr>
        <p:txBody>
          <a:bodyPr vert="horz" lIns="91440" tIns="45720" rIns="91440" bIns="45720" rtlCol="0" anchor="t">
            <a:normAutofit/>
          </a:bodyPr>
          <a:lstStyle/>
          <a:p>
            <a:endParaRPr lang="en-US" dirty="0"/>
          </a:p>
          <a:p>
            <a:r>
              <a:rPr lang="en-US" sz="2800" dirty="0">
                <a:latin typeface="Times New Roman"/>
                <a:cs typeface="Times New Roman"/>
              </a:rPr>
              <a:t>Presented by MDPS </a:t>
            </a:r>
            <a:r>
              <a:rPr lang="en-US" sz="2800">
                <a:latin typeface="Times New Roman"/>
                <a:cs typeface="Times New Roman"/>
              </a:rPr>
              <a:t>Legal Department</a:t>
            </a:r>
            <a:endParaRPr lang="en-US" sz="2800" dirty="0">
              <a:latin typeface="Times New Roman"/>
              <a:cs typeface="Times New Roman"/>
            </a:endParaRPr>
          </a:p>
        </p:txBody>
      </p:sp>
      <p:pic>
        <p:nvPicPr>
          <p:cNvPr id="2050" name="Picture 2" descr="Image result for mississippi department of public safety logo">
            <a:extLst>
              <a:ext uri="{FF2B5EF4-FFF2-40B4-BE49-F238E27FC236}">
                <a16:creationId xmlns:a16="http://schemas.microsoft.com/office/drawing/2014/main" id="{DEAD03BA-0111-4D4F-94CB-B8219193E5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1613" y="604919"/>
            <a:ext cx="2144772" cy="214477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1C6B9DE2-093F-4DB3-A915-7136E4218400}"/>
              </a:ext>
            </a:extLst>
          </p:cNvPr>
          <p:cNvSpPr>
            <a:spLocks noGrp="1"/>
          </p:cNvSpPr>
          <p:nvPr>
            <p:ph type="ctrTitle"/>
          </p:nvPr>
        </p:nvSpPr>
        <p:spPr/>
        <p:txBody>
          <a:bodyPr/>
          <a:lstStyle/>
          <a:p>
            <a:r>
              <a:rPr lang="en-US" dirty="0">
                <a:latin typeface="Times New Roman"/>
                <a:cs typeface="Times New Roman"/>
              </a:rPr>
              <a:t>Driver’s Education</a:t>
            </a:r>
            <a:br>
              <a:rPr lang="en-US" dirty="0">
                <a:latin typeface="Times New Roman"/>
                <a:cs typeface="Times New Roman"/>
              </a:rPr>
            </a:br>
            <a:r>
              <a:rPr lang="en-US" dirty="0">
                <a:latin typeface="Times New Roman"/>
                <a:cs typeface="Times New Roman"/>
              </a:rPr>
              <a:t>Instructor Course</a:t>
            </a:r>
          </a:p>
        </p:txBody>
      </p:sp>
      <p:pic>
        <p:nvPicPr>
          <p:cNvPr id="2" name="Picture 1">
            <a:extLst>
              <a:ext uri="{FF2B5EF4-FFF2-40B4-BE49-F238E27FC236}">
                <a16:creationId xmlns:a16="http://schemas.microsoft.com/office/drawing/2014/main" id="{AE6244E0-D442-4A57-2445-4CAEA68F1EDF}"/>
              </a:ext>
            </a:extLst>
          </p:cNvPr>
          <p:cNvPicPr>
            <a:picLocks noChangeAspect="1"/>
          </p:cNvPicPr>
          <p:nvPr/>
        </p:nvPicPr>
        <p:blipFill>
          <a:blip r:embed="rId3"/>
          <a:stretch>
            <a:fillRect/>
          </a:stretch>
        </p:blipFill>
        <p:spPr>
          <a:xfrm>
            <a:off x="4662487" y="3563921"/>
            <a:ext cx="2867025" cy="1590675"/>
          </a:xfrm>
          <a:prstGeom prst="rect">
            <a:avLst/>
          </a:prstGeom>
        </p:spPr>
      </p:pic>
    </p:spTree>
    <p:extLst>
      <p:ext uri="{BB962C8B-B14F-4D97-AF65-F5344CB8AC3E}">
        <p14:creationId xmlns:p14="http://schemas.microsoft.com/office/powerpoint/2010/main" val="3767173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5599F-DCEF-3A1B-D140-66E68F1C8F27}"/>
              </a:ext>
            </a:extLst>
          </p:cNvPr>
          <p:cNvSpPr>
            <a:spLocks noGrp="1"/>
          </p:cNvSpPr>
          <p:nvPr>
            <p:ph type="title"/>
          </p:nvPr>
        </p:nvSpPr>
        <p:spPr/>
        <p:txBody>
          <a:bodyPr/>
          <a:lstStyle/>
          <a:p>
            <a:pPr algn="ctr"/>
            <a:r>
              <a:rPr lang="en-US" dirty="0"/>
              <a:t>Key Topics</a:t>
            </a:r>
          </a:p>
        </p:txBody>
      </p:sp>
      <p:sp>
        <p:nvSpPr>
          <p:cNvPr id="3" name="Content Placeholder 2">
            <a:extLst>
              <a:ext uri="{FF2B5EF4-FFF2-40B4-BE49-F238E27FC236}">
                <a16:creationId xmlns:a16="http://schemas.microsoft.com/office/drawing/2014/main" id="{6965E4D6-9B14-6752-B232-03954CD7E58F}"/>
              </a:ext>
            </a:extLst>
          </p:cNvPr>
          <p:cNvSpPr>
            <a:spLocks noGrp="1"/>
          </p:cNvSpPr>
          <p:nvPr>
            <p:ph idx="1"/>
          </p:nvPr>
        </p:nvSpPr>
        <p:spPr/>
        <p:txBody>
          <a:bodyPr/>
          <a:lstStyle/>
          <a:p>
            <a:r>
              <a:rPr lang="en-US" dirty="0"/>
              <a:t>Litter Laws</a:t>
            </a:r>
          </a:p>
          <a:p>
            <a:r>
              <a:rPr lang="en-US" dirty="0"/>
              <a:t>Squatted vehicles</a:t>
            </a:r>
          </a:p>
          <a:p>
            <a:r>
              <a:rPr lang="en-US" dirty="0"/>
              <a:t>Traffic Stops</a:t>
            </a:r>
          </a:p>
          <a:p>
            <a:r>
              <a:rPr lang="en-US" dirty="0"/>
              <a:t>DUI, brief introduction</a:t>
            </a:r>
          </a:p>
          <a:p>
            <a:r>
              <a:rPr lang="en-US" dirty="0"/>
              <a:t>Rules of the Road, but not all of them</a:t>
            </a:r>
          </a:p>
        </p:txBody>
      </p:sp>
    </p:spTree>
    <p:extLst>
      <p:ext uri="{BB962C8B-B14F-4D97-AF65-F5344CB8AC3E}">
        <p14:creationId xmlns:p14="http://schemas.microsoft.com/office/powerpoint/2010/main" val="3199136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6B668-4A2D-74B9-5F05-2744E5C4FAC4}"/>
              </a:ext>
            </a:extLst>
          </p:cNvPr>
          <p:cNvSpPr>
            <a:spLocks noGrp="1"/>
          </p:cNvSpPr>
          <p:nvPr>
            <p:ph type="title"/>
          </p:nvPr>
        </p:nvSpPr>
        <p:spPr/>
        <p:txBody>
          <a:bodyPr/>
          <a:lstStyle/>
          <a:p>
            <a:pPr algn="ctr"/>
            <a:r>
              <a:rPr lang="en-US" dirty="0"/>
              <a:t>Littering with substance likely to ignite grass</a:t>
            </a:r>
            <a:br>
              <a:rPr lang="en-US" dirty="0"/>
            </a:br>
            <a:r>
              <a:rPr lang="en-US" dirty="0"/>
              <a:t>§97-15-29</a:t>
            </a:r>
          </a:p>
        </p:txBody>
      </p:sp>
      <p:sp>
        <p:nvSpPr>
          <p:cNvPr id="3" name="Content Placeholder 2">
            <a:extLst>
              <a:ext uri="{FF2B5EF4-FFF2-40B4-BE49-F238E27FC236}">
                <a16:creationId xmlns:a16="http://schemas.microsoft.com/office/drawing/2014/main" id="{1B980532-43D2-0CA2-46BE-C769AFDFA8F0}"/>
              </a:ext>
            </a:extLst>
          </p:cNvPr>
          <p:cNvSpPr>
            <a:spLocks noGrp="1"/>
          </p:cNvSpPr>
          <p:nvPr>
            <p:ph idx="1"/>
          </p:nvPr>
        </p:nvSpPr>
        <p:spPr/>
        <p:txBody>
          <a:bodyPr vert="horz" lIns="91440" tIns="45720" rIns="91440" bIns="45720" rtlCol="0" anchor="t">
            <a:normAutofit fontScale="92500"/>
          </a:bodyPr>
          <a:lstStyle/>
          <a:p>
            <a:endParaRPr lang="en-US" dirty="0"/>
          </a:p>
          <a:p>
            <a:r>
              <a:rPr lang="en-US" dirty="0"/>
              <a:t>Anyone who throws, dumps, or leaves on the roads and highways or upon any private property, any cigarette or cigar stub or anything else that is likely to ignite grass can be fined $50-$250 AND be required to perform community service picking up trash.</a:t>
            </a:r>
          </a:p>
          <a:p>
            <a:endParaRPr lang="en-US" dirty="0"/>
          </a:p>
          <a:p>
            <a:r>
              <a:rPr lang="en-US" dirty="0"/>
              <a:t>This fine will also include other assessments, including an extra $50 to be deposited in the Law Enforcement Officers Monument Fund</a:t>
            </a:r>
          </a:p>
          <a:p>
            <a:endParaRPr lang="en-US" dirty="0"/>
          </a:p>
          <a:p>
            <a:r>
              <a:rPr lang="en-US" b="1" dirty="0"/>
              <a:t>Any litter thrown from the vehicle is attributed to the driver</a:t>
            </a:r>
          </a:p>
          <a:p>
            <a:endParaRPr lang="en-US" dirty="0"/>
          </a:p>
          <a:p>
            <a:endParaRPr lang="en-US" dirty="0"/>
          </a:p>
        </p:txBody>
      </p:sp>
    </p:spTree>
    <p:extLst>
      <p:ext uri="{BB962C8B-B14F-4D97-AF65-F5344CB8AC3E}">
        <p14:creationId xmlns:p14="http://schemas.microsoft.com/office/powerpoint/2010/main" val="617518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FD04E-2BBA-1172-AA39-EA37A4A04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2A45BB-514B-0CF0-DA91-FBD9B8481B5C}"/>
              </a:ext>
            </a:extLst>
          </p:cNvPr>
          <p:cNvSpPr>
            <a:spLocks noGrp="1"/>
          </p:cNvSpPr>
          <p:nvPr>
            <p:ph type="title"/>
          </p:nvPr>
        </p:nvSpPr>
        <p:spPr/>
        <p:txBody>
          <a:bodyPr/>
          <a:lstStyle/>
          <a:p>
            <a:pPr algn="ctr"/>
            <a:r>
              <a:rPr lang="en-US" dirty="0"/>
              <a:t>Littering with substance likely to ignite grass</a:t>
            </a:r>
            <a:br>
              <a:rPr lang="en-US" dirty="0"/>
            </a:br>
            <a:r>
              <a:rPr lang="en-US" dirty="0"/>
              <a:t>§97-15-29</a:t>
            </a:r>
          </a:p>
        </p:txBody>
      </p:sp>
      <p:sp>
        <p:nvSpPr>
          <p:cNvPr id="3" name="Content Placeholder 2">
            <a:extLst>
              <a:ext uri="{FF2B5EF4-FFF2-40B4-BE49-F238E27FC236}">
                <a16:creationId xmlns:a16="http://schemas.microsoft.com/office/drawing/2014/main" id="{5232D91C-83D4-1E57-7404-68F675BEC8F3}"/>
              </a:ext>
            </a:extLst>
          </p:cNvPr>
          <p:cNvSpPr>
            <a:spLocks noGrp="1"/>
          </p:cNvSpPr>
          <p:nvPr>
            <p:ph idx="1"/>
          </p:nvPr>
        </p:nvSpPr>
        <p:spPr/>
        <p:txBody>
          <a:bodyPr>
            <a:normAutofit/>
          </a:bodyPr>
          <a:lstStyle/>
          <a:p>
            <a:endParaRPr lang="en-US" dirty="0"/>
          </a:p>
          <a:p>
            <a:endParaRPr lang="en-US" dirty="0"/>
          </a:p>
          <a:p>
            <a:r>
              <a:rPr lang="en-US" dirty="0"/>
              <a:t>Subsequent convictions of this offense double the minimum and maximum fine</a:t>
            </a:r>
          </a:p>
          <a:p>
            <a:endParaRPr lang="en-US" dirty="0"/>
          </a:p>
        </p:txBody>
      </p:sp>
    </p:spTree>
    <p:extLst>
      <p:ext uri="{BB962C8B-B14F-4D97-AF65-F5344CB8AC3E}">
        <p14:creationId xmlns:p14="http://schemas.microsoft.com/office/powerpoint/2010/main" val="3952727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B3A6D-64F9-9CBE-4A63-D57178ADDA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82DDB-3D14-0D9D-7ACE-B500FF77A4F8}"/>
              </a:ext>
            </a:extLst>
          </p:cNvPr>
          <p:cNvSpPr>
            <a:spLocks noGrp="1"/>
          </p:cNvSpPr>
          <p:nvPr>
            <p:ph type="title"/>
          </p:nvPr>
        </p:nvSpPr>
        <p:spPr/>
        <p:txBody>
          <a:bodyPr/>
          <a:lstStyle/>
          <a:p>
            <a:pPr algn="ctr"/>
            <a:r>
              <a:rPr lang="en-US" dirty="0"/>
              <a:t>Solid Waste Disposal</a:t>
            </a:r>
            <a:br>
              <a:rPr lang="en-US" dirty="0"/>
            </a:br>
            <a:r>
              <a:rPr lang="en-US" dirty="0"/>
              <a:t>§97-15-30</a:t>
            </a:r>
          </a:p>
        </p:txBody>
      </p:sp>
      <p:sp>
        <p:nvSpPr>
          <p:cNvPr id="3" name="Content Placeholder 2">
            <a:extLst>
              <a:ext uri="{FF2B5EF4-FFF2-40B4-BE49-F238E27FC236}">
                <a16:creationId xmlns:a16="http://schemas.microsoft.com/office/drawing/2014/main" id="{19251DE7-48FC-7B36-07CE-D61CB82C0668}"/>
              </a:ext>
            </a:extLst>
          </p:cNvPr>
          <p:cNvSpPr>
            <a:spLocks noGrp="1"/>
          </p:cNvSpPr>
          <p:nvPr>
            <p:ph idx="1"/>
          </p:nvPr>
        </p:nvSpPr>
        <p:spPr/>
        <p:txBody>
          <a:bodyPr>
            <a:normAutofit/>
          </a:bodyPr>
          <a:lstStyle/>
          <a:p>
            <a:pPr marL="0" indent="0">
              <a:buNone/>
            </a:pPr>
            <a:endParaRPr lang="en-US" dirty="0"/>
          </a:p>
          <a:p>
            <a:r>
              <a:rPr lang="en-US" dirty="0"/>
              <a:t>Same fine as 97-15-29 (last slide)</a:t>
            </a:r>
          </a:p>
          <a:p>
            <a:endParaRPr lang="en-US" dirty="0"/>
          </a:p>
          <a:p>
            <a:r>
              <a:rPr lang="en-US" dirty="0"/>
              <a:t>Anything other than an item that is likely to ignite grass falls under this statute</a:t>
            </a:r>
          </a:p>
          <a:p>
            <a:endParaRPr lang="en-US" dirty="0"/>
          </a:p>
          <a:p>
            <a:r>
              <a:rPr lang="en-US" dirty="0"/>
              <a:t>The more the litter weighs, the more the driver pays in fines</a:t>
            </a:r>
          </a:p>
        </p:txBody>
      </p:sp>
    </p:spTree>
    <p:extLst>
      <p:ext uri="{BB962C8B-B14F-4D97-AF65-F5344CB8AC3E}">
        <p14:creationId xmlns:p14="http://schemas.microsoft.com/office/powerpoint/2010/main" val="3364400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2CC8FA2C-483B-F23A-867A-EA7E2DDF6917}"/>
              </a:ext>
            </a:extLst>
          </p:cNvPr>
          <p:cNvPicPr>
            <a:picLocks noChangeAspect="1"/>
          </p:cNvPicPr>
          <p:nvPr/>
        </p:nvPicPr>
        <p:blipFill>
          <a:blip r:embed="rId2"/>
          <a:srcRect t="7025"/>
          <a:stretch>
            <a:fillRect/>
          </a:stretch>
        </p:blipFill>
        <p:spPr>
          <a:xfrm>
            <a:off x="-3047" y="10"/>
            <a:ext cx="12191999" cy="6857990"/>
          </a:xfrm>
          <a:prstGeom prst="rect">
            <a:avLst/>
          </a:prstGeom>
        </p:spPr>
      </p:pic>
      <p:sp>
        <p:nvSpPr>
          <p:cNvPr id="15" name="Rectangle 1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00EB373-1429-531C-B433-2949F8408BA9}"/>
              </a:ext>
            </a:extLst>
          </p:cNvPr>
          <p:cNvSpPr>
            <a:spLocks noGrp="1"/>
          </p:cNvSpPr>
          <p:nvPr>
            <p:ph type="title"/>
          </p:nvPr>
        </p:nvSpPr>
        <p:spPr>
          <a:xfrm>
            <a:off x="2772076" y="2895495"/>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Squatted Vehicles</a:t>
            </a:r>
          </a:p>
        </p:txBody>
      </p:sp>
    </p:spTree>
    <p:extLst>
      <p:ext uri="{BB962C8B-B14F-4D97-AF65-F5344CB8AC3E}">
        <p14:creationId xmlns:p14="http://schemas.microsoft.com/office/powerpoint/2010/main" val="2356766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6C11C-7593-8409-ABA0-8049BCBA285E}"/>
              </a:ext>
            </a:extLst>
          </p:cNvPr>
          <p:cNvSpPr>
            <a:spLocks noGrp="1"/>
          </p:cNvSpPr>
          <p:nvPr>
            <p:ph type="title"/>
          </p:nvPr>
        </p:nvSpPr>
        <p:spPr/>
        <p:txBody>
          <a:bodyPr/>
          <a:lstStyle/>
          <a:p>
            <a:pPr algn="ctr"/>
            <a:r>
              <a:rPr lang="en-US" dirty="0"/>
              <a:t>"Squatted" Vehicles</a:t>
            </a:r>
          </a:p>
        </p:txBody>
      </p:sp>
      <p:sp>
        <p:nvSpPr>
          <p:cNvPr id="3" name="Content Placeholder 2">
            <a:extLst>
              <a:ext uri="{FF2B5EF4-FFF2-40B4-BE49-F238E27FC236}">
                <a16:creationId xmlns:a16="http://schemas.microsoft.com/office/drawing/2014/main" id="{EF61FA7A-0DF0-FCE5-FD16-C82CBB1C77CA}"/>
              </a:ext>
            </a:extLst>
          </p:cNvPr>
          <p:cNvSpPr>
            <a:spLocks noGrp="1"/>
          </p:cNvSpPr>
          <p:nvPr>
            <p:ph idx="1"/>
          </p:nvPr>
        </p:nvSpPr>
        <p:spPr>
          <a:xfrm>
            <a:off x="325705" y="1515431"/>
            <a:ext cx="11554077" cy="5093107"/>
          </a:xfrm>
        </p:spPr>
        <p:txBody>
          <a:bodyPr vert="horz" lIns="91440" tIns="45720" rIns="91440" bIns="45720" rtlCol="0" anchor="t">
            <a:normAutofit/>
          </a:bodyPr>
          <a:lstStyle/>
          <a:p>
            <a:pPr marL="0" indent="0">
              <a:buNone/>
            </a:pPr>
            <a:r>
              <a:rPr lang="en-US" dirty="0"/>
              <a:t>63-7-105 (1). Fenders</a:t>
            </a:r>
          </a:p>
          <a:p>
            <a:pPr marL="0" indent="0">
              <a:buNone/>
            </a:pPr>
            <a:r>
              <a:rPr lang="en-US" dirty="0"/>
              <a:t>(1) For purposes of this section:</a:t>
            </a:r>
          </a:p>
          <a:p>
            <a:pPr marL="0" indent="0">
              <a:buNone/>
            </a:pPr>
            <a:r>
              <a:rPr lang="en-US" dirty="0"/>
              <a:t>(a) The height of the fender shall be a vertical measurement from, and perpendicular to, the ground, through the centerline of the wheel, and to the bottom of the fender.</a:t>
            </a:r>
          </a:p>
          <a:p>
            <a:pPr marL="0" indent="0">
              <a:buNone/>
            </a:pPr>
            <a:r>
              <a:rPr lang="en-US" dirty="0"/>
              <a:t>(b) "Fender" means the pressed and formed part mounted over the road wheels of a motor vehicle to reduce the splashing of mud, water or similar substances.</a:t>
            </a:r>
          </a:p>
          <a:p>
            <a:pPr marL="0" indent="0">
              <a:buNone/>
            </a:pPr>
            <a:r>
              <a:rPr lang="en-US" dirty="0"/>
              <a:t>(c) "Squatted vehicles" means vehicles whose front fenders have been raised four (4) or more inches greater than the rear fenders. The described modification makes a vehicle appear as if it is "squatting" on its back tires.</a:t>
            </a:r>
          </a:p>
          <a:p>
            <a:pPr marL="0" indent="0">
              <a:buNone/>
            </a:pPr>
            <a:endParaRPr lang="en-US" dirty="0"/>
          </a:p>
        </p:txBody>
      </p:sp>
    </p:spTree>
    <p:extLst>
      <p:ext uri="{BB962C8B-B14F-4D97-AF65-F5344CB8AC3E}">
        <p14:creationId xmlns:p14="http://schemas.microsoft.com/office/powerpoint/2010/main" val="342536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FB5A5-1E87-CB31-1DF6-7E08325F0E9A}"/>
              </a:ext>
            </a:extLst>
          </p:cNvPr>
          <p:cNvSpPr>
            <a:spLocks noGrp="1"/>
          </p:cNvSpPr>
          <p:nvPr>
            <p:ph type="title"/>
          </p:nvPr>
        </p:nvSpPr>
        <p:spPr/>
        <p:txBody>
          <a:bodyPr/>
          <a:lstStyle/>
          <a:p>
            <a:pPr algn="ctr"/>
            <a:r>
              <a:rPr lang="en-US"/>
              <a:t>"Squatted" Vehicles</a:t>
            </a:r>
          </a:p>
        </p:txBody>
      </p:sp>
      <p:sp>
        <p:nvSpPr>
          <p:cNvPr id="3" name="Content Placeholder 2">
            <a:extLst>
              <a:ext uri="{FF2B5EF4-FFF2-40B4-BE49-F238E27FC236}">
                <a16:creationId xmlns:a16="http://schemas.microsoft.com/office/drawing/2014/main" id="{FFC50D9C-1788-B0FE-8743-BC24BF83B4F7}"/>
              </a:ext>
            </a:extLst>
          </p:cNvPr>
          <p:cNvSpPr>
            <a:spLocks noGrp="1"/>
          </p:cNvSpPr>
          <p:nvPr>
            <p:ph idx="1"/>
          </p:nvPr>
        </p:nvSpPr>
        <p:spPr>
          <a:xfrm>
            <a:off x="306238" y="1739362"/>
            <a:ext cx="11651411" cy="4782657"/>
          </a:xfrm>
        </p:spPr>
        <p:txBody>
          <a:bodyPr vert="horz" lIns="91440" tIns="45720" rIns="91440" bIns="45720" rtlCol="0" anchor="t">
            <a:normAutofit/>
          </a:bodyPr>
          <a:lstStyle/>
          <a:p>
            <a:pPr marL="0" indent="0">
              <a:buNone/>
            </a:pPr>
            <a:r>
              <a:rPr lang="en-US" dirty="0"/>
              <a:t>63-7-105 (2). Fenders</a:t>
            </a:r>
          </a:p>
          <a:p>
            <a:pPr marL="0" indent="0">
              <a:buNone/>
            </a:pPr>
            <a:r>
              <a:rPr lang="en-US" dirty="0"/>
              <a:t>(2)(a) It shall be unlawful for any person to drive a passenger motor vehicle on the streets or highways of this state if, by alteration of the suspension, frame or chassis, the height of the front fender is raised four (4) or more inches greater than the height of the rear fender.</a:t>
            </a:r>
          </a:p>
          <a:p>
            <a:pPr lvl="1"/>
            <a:r>
              <a:rPr lang="en-US" dirty="0"/>
              <a:t>(b) Motor vehicles equipped with high clearance fenders to allow for increased front suspension articulation shall be exempt from the provision of paragraph (a) of this subsection.</a:t>
            </a:r>
          </a:p>
        </p:txBody>
      </p:sp>
    </p:spTree>
    <p:extLst>
      <p:ext uri="{BB962C8B-B14F-4D97-AF65-F5344CB8AC3E}">
        <p14:creationId xmlns:p14="http://schemas.microsoft.com/office/powerpoint/2010/main" val="3823434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28EC-54B5-7A66-9F15-3B83A62733F1}"/>
              </a:ext>
            </a:extLst>
          </p:cNvPr>
          <p:cNvSpPr>
            <a:spLocks noGrp="1"/>
          </p:cNvSpPr>
          <p:nvPr>
            <p:ph type="title"/>
          </p:nvPr>
        </p:nvSpPr>
        <p:spPr/>
        <p:txBody>
          <a:bodyPr/>
          <a:lstStyle/>
          <a:p>
            <a:pPr algn="ctr"/>
            <a:r>
              <a:rPr lang="en-US" dirty="0"/>
              <a:t>"Squatted" vehicles</a:t>
            </a:r>
          </a:p>
        </p:txBody>
      </p:sp>
      <p:sp>
        <p:nvSpPr>
          <p:cNvPr id="3" name="Content Placeholder 2">
            <a:extLst>
              <a:ext uri="{FF2B5EF4-FFF2-40B4-BE49-F238E27FC236}">
                <a16:creationId xmlns:a16="http://schemas.microsoft.com/office/drawing/2014/main" id="{E481AD64-3E16-60A0-3920-7EC62C8BBD28}"/>
              </a:ext>
            </a:extLst>
          </p:cNvPr>
          <p:cNvSpPr>
            <a:spLocks noGrp="1"/>
          </p:cNvSpPr>
          <p:nvPr>
            <p:ph idx="1"/>
          </p:nvPr>
        </p:nvSpPr>
        <p:spPr/>
        <p:txBody>
          <a:bodyPr vert="horz" lIns="91440" tIns="45720" rIns="91440" bIns="45720" rtlCol="0" anchor="t">
            <a:normAutofit fontScale="92500"/>
          </a:bodyPr>
          <a:lstStyle/>
          <a:p>
            <a:pPr marL="0" indent="0">
              <a:buNone/>
            </a:pPr>
            <a:r>
              <a:rPr lang="en-US" dirty="0"/>
              <a:t>63-7-105 (3). Fenders</a:t>
            </a:r>
          </a:p>
          <a:p>
            <a:pPr marL="0" indent="0">
              <a:buNone/>
            </a:pPr>
            <a:r>
              <a:rPr lang="en-US" dirty="0"/>
              <a:t>(3) A person who violates the provisions of this subsection is guilty of a misdemeanor and, upon conviction:</a:t>
            </a:r>
          </a:p>
          <a:p>
            <a:r>
              <a:rPr lang="en-US" dirty="0"/>
              <a:t>(a) For a first offense, shall be fined One Hundred Dollars ($100.00);</a:t>
            </a:r>
          </a:p>
          <a:p>
            <a:r>
              <a:rPr lang="en-US" dirty="0"/>
              <a:t>(b) For a second offense, shall be fined Two Hundred Dollars ($200.00); and</a:t>
            </a:r>
          </a:p>
          <a:p>
            <a:r>
              <a:rPr lang="en-US" dirty="0"/>
              <a:t>(c) For a third or subsequent offense, shall be fined Three Hundred Dollars ($300.00) and have his or her license suspended by the Commission of Public Safety for a period of twelve (12) months from the date of conviction.</a:t>
            </a:r>
          </a:p>
        </p:txBody>
      </p:sp>
    </p:spTree>
    <p:extLst>
      <p:ext uri="{BB962C8B-B14F-4D97-AF65-F5344CB8AC3E}">
        <p14:creationId xmlns:p14="http://schemas.microsoft.com/office/powerpoint/2010/main" val="1230513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813B35-7376-5BAA-3C3B-38FE00146C2E}"/>
              </a:ext>
            </a:extLst>
          </p:cNvPr>
          <p:cNvPicPr>
            <a:picLocks noChangeAspect="1"/>
          </p:cNvPicPr>
          <p:nvPr/>
        </p:nvPicPr>
        <p:blipFill>
          <a:blip r:embed="rId2"/>
          <a:stretch>
            <a:fillRect/>
          </a:stretch>
        </p:blipFill>
        <p:spPr>
          <a:xfrm>
            <a:off x="1899385" y="1068404"/>
            <a:ext cx="8393230" cy="4721192"/>
          </a:xfrm>
          <a:prstGeom prst="rect">
            <a:avLst/>
          </a:prstGeom>
        </p:spPr>
      </p:pic>
      <p:sp>
        <p:nvSpPr>
          <p:cNvPr id="5" name="Title 4">
            <a:extLst>
              <a:ext uri="{FF2B5EF4-FFF2-40B4-BE49-F238E27FC236}">
                <a16:creationId xmlns:a16="http://schemas.microsoft.com/office/drawing/2014/main" id="{36AE381C-8F85-3216-411E-08E1ECFFCF2F}"/>
              </a:ext>
            </a:extLst>
          </p:cNvPr>
          <p:cNvSpPr>
            <a:spLocks noGrp="1"/>
          </p:cNvSpPr>
          <p:nvPr>
            <p:ph type="title"/>
          </p:nvPr>
        </p:nvSpPr>
        <p:spPr>
          <a:xfrm>
            <a:off x="505727" y="112695"/>
            <a:ext cx="11180545" cy="1325563"/>
          </a:xfrm>
        </p:spPr>
        <p:txBody>
          <a:bodyPr>
            <a:normAutofit/>
          </a:bodyPr>
          <a:lstStyle/>
          <a:p>
            <a:r>
              <a:rPr lang="en-US" sz="3600" dirty="0"/>
              <a:t>What to Do When Being Pulled Over by Law Enforcement</a:t>
            </a:r>
          </a:p>
        </p:txBody>
      </p:sp>
    </p:spTree>
    <p:extLst>
      <p:ext uri="{BB962C8B-B14F-4D97-AF65-F5344CB8AC3E}">
        <p14:creationId xmlns:p14="http://schemas.microsoft.com/office/powerpoint/2010/main" val="3698560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068E7-6DC7-4A94-9E94-8B7CEFCEB1E1}"/>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1B15CE99-7A38-4615-A11C-384AC9FFBFA4}"/>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r>
              <a:rPr lang="en-US" dirty="0"/>
              <a:t>Law Enforcement officers are responsible for conducting traffic stops when they have reasonable suspicion of a traffic violation or a criminal violation. </a:t>
            </a:r>
          </a:p>
          <a:p>
            <a:pPr marL="0" indent="0">
              <a:buNone/>
            </a:pPr>
            <a:endParaRPr lang="en-US" dirty="0"/>
          </a:p>
          <a:p>
            <a:pPr marL="0" indent="0">
              <a:buNone/>
            </a:pPr>
            <a:r>
              <a:rPr lang="en-US" dirty="0"/>
              <a:t>Being stopped by an officer can be a stressful experience for the driver, any passengers, and for the officer.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607772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34E9A-B5BC-EDDF-59B7-617249AC3F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9FE87-C707-EF5E-70B3-CF9F29663CB2}"/>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31B024C7-609B-180C-8A01-3FB8DE41B857}"/>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r>
              <a:rPr lang="en-US" dirty="0"/>
              <a:t>Knowing what to do during the stop will help ensure your safety and the safety of others.  </a:t>
            </a:r>
          </a:p>
          <a:p>
            <a:pPr marL="0" indent="0">
              <a:buNone/>
            </a:pPr>
            <a:endParaRPr lang="en-US" dirty="0"/>
          </a:p>
          <a:p>
            <a:pPr marL="0" indent="0">
              <a:buNone/>
            </a:pPr>
            <a:r>
              <a:rPr lang="en-US" dirty="0"/>
              <a:t>When you see emergency lights behind you, it is important for you and your passengers to stay calm and cooperate.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39767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2523B-C866-9781-F071-C238434549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4620E8-8706-0FC0-D022-EAB9EF1992A0}"/>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05985380-0B1A-ADAB-6DDE-76EB3063F20E}"/>
              </a:ext>
            </a:extLst>
          </p:cNvPr>
          <p:cNvSpPr>
            <a:spLocks noGrp="1"/>
          </p:cNvSpPr>
          <p:nvPr>
            <p:ph idx="1"/>
          </p:nvPr>
        </p:nvSpPr>
        <p:spPr/>
        <p:txBody>
          <a:bodyPr>
            <a:normAutofit/>
          </a:bodyPr>
          <a:lstStyle/>
          <a:p>
            <a:endParaRPr lang="en-US" dirty="0"/>
          </a:p>
          <a:p>
            <a:r>
              <a:rPr lang="en-US" dirty="0"/>
              <a:t>Activate your turn signal and pull off or to the side of the roadway as soon as it is safe to do so. </a:t>
            </a:r>
          </a:p>
          <a:p>
            <a:pPr marL="0" indent="0">
              <a:buNone/>
            </a:pPr>
            <a:endParaRPr lang="en-US" dirty="0"/>
          </a:p>
          <a:p>
            <a:pPr marL="0" indent="0">
              <a:buNone/>
            </a:pPr>
            <a:r>
              <a:rPr lang="en-US" dirty="0"/>
              <a:t>• Turn off the engine and any audio devices. </a:t>
            </a:r>
          </a:p>
          <a:p>
            <a:pPr marL="0" indent="0">
              <a:buNone/>
            </a:pPr>
            <a:endParaRPr lang="en-US" dirty="0"/>
          </a:p>
          <a:p>
            <a:pPr marL="0" indent="0">
              <a:buNone/>
            </a:pPr>
            <a:r>
              <a:rPr lang="en-US" dirty="0"/>
              <a:t>• Stay in your vehicle unless directed by the officer to exit. </a:t>
            </a:r>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498434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3915F-AF42-E64E-E340-6D0301C859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16C86C-823A-B505-B63D-D7AF1EE07078}"/>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DC812B7A-3FD7-C41B-BABF-F2F414F68EF4}"/>
              </a:ext>
            </a:extLst>
          </p:cNvPr>
          <p:cNvSpPr>
            <a:spLocks noGrp="1"/>
          </p:cNvSpPr>
          <p:nvPr>
            <p:ph idx="1"/>
          </p:nvPr>
        </p:nvSpPr>
        <p:spPr/>
        <p:txBody>
          <a:bodyPr>
            <a:normAutofit/>
          </a:bodyPr>
          <a:lstStyle/>
          <a:p>
            <a:endParaRPr lang="en-US" dirty="0"/>
          </a:p>
          <a:p>
            <a:pPr marL="0" indent="0">
              <a:buNone/>
            </a:pPr>
            <a:r>
              <a:rPr lang="en-US" dirty="0"/>
              <a:t>• Turn on your interior lights if you are pulled over at night to assist with visibility. Officers may use a spotlight for additional visibility. </a:t>
            </a:r>
          </a:p>
          <a:p>
            <a:endParaRPr lang="en-US" dirty="0"/>
          </a:p>
          <a:p>
            <a:pPr marL="0" indent="0">
              <a:buNone/>
            </a:pPr>
            <a:r>
              <a:rPr lang="en-US" dirty="0"/>
              <a:t>• Keep your hands on the steering wheel or in a visible location so they are easily observable. </a:t>
            </a:r>
          </a:p>
          <a:p>
            <a:endParaRPr lang="en-US" dirty="0"/>
          </a:p>
          <a:p>
            <a:pPr marL="0" indent="0">
              <a:buNone/>
            </a:pPr>
            <a:r>
              <a:rPr lang="en-US" dirty="0"/>
              <a:t>• Follow all instructions the officer gives you or your passengers. </a:t>
            </a:r>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980343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A3BB0-64BA-5192-863A-B8E051A074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BC1C77-50F3-3457-287A-418990433CE6}"/>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D65FCEAC-D7F9-4CB0-5797-F582BA59E47D}"/>
              </a:ext>
            </a:extLst>
          </p:cNvPr>
          <p:cNvSpPr>
            <a:spLocks noGrp="1"/>
          </p:cNvSpPr>
          <p:nvPr>
            <p:ph idx="1"/>
          </p:nvPr>
        </p:nvSpPr>
        <p:spPr/>
        <p:txBody>
          <a:bodyPr>
            <a:normAutofit/>
          </a:bodyPr>
          <a:lstStyle/>
          <a:p>
            <a:endParaRPr lang="en-US" dirty="0"/>
          </a:p>
          <a:p>
            <a:pPr marL="0" indent="0">
              <a:buNone/>
            </a:pPr>
            <a:r>
              <a:rPr lang="en-US" dirty="0"/>
              <a:t>The officer may approach </a:t>
            </a:r>
            <a:r>
              <a:rPr lang="en-US" b="1" u="sng" dirty="0"/>
              <a:t>either</a:t>
            </a:r>
            <a:r>
              <a:rPr lang="en-US" dirty="0"/>
              <a:t> side of the vehicle. When the officer approaches the vehicle, remember to: </a:t>
            </a:r>
          </a:p>
          <a:p>
            <a:pPr marL="0" indent="0">
              <a:buNone/>
            </a:pPr>
            <a:r>
              <a:rPr lang="en-US" dirty="0"/>
              <a:t>• Lower the corresponding window so you and the officer can better communicate. </a:t>
            </a:r>
          </a:p>
          <a:p>
            <a:pPr marL="0" indent="0">
              <a:buNone/>
            </a:pPr>
            <a:r>
              <a:rPr lang="en-US" dirty="0"/>
              <a:t>• Let the officer know if you have a weapon in the vehicle upon first contact. </a:t>
            </a:r>
          </a:p>
          <a:p>
            <a:pPr marL="0" indent="0">
              <a:buNone/>
            </a:pPr>
            <a:r>
              <a:rPr lang="en-US" dirty="0"/>
              <a:t>• Wait for the officer’s instructions before reaching for your driver’s license or vehicle documents. </a:t>
            </a:r>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1461011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56E52-1F8F-BFA2-F7C3-CE705B5CE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2DB080-3BE9-8E58-E0CC-D8C0A858DE98}"/>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FF2557F1-AAA8-146A-DD16-B83AF7633BFC}"/>
              </a:ext>
            </a:extLst>
          </p:cNvPr>
          <p:cNvSpPr>
            <a:spLocks noGrp="1"/>
          </p:cNvSpPr>
          <p:nvPr>
            <p:ph idx="1"/>
          </p:nvPr>
        </p:nvSpPr>
        <p:spPr/>
        <p:txBody>
          <a:bodyPr>
            <a:normAutofit fontScale="92500" lnSpcReduction="10000"/>
          </a:bodyPr>
          <a:lstStyle/>
          <a:p>
            <a:pPr marL="0" indent="0">
              <a:buNone/>
            </a:pPr>
            <a:r>
              <a:rPr lang="en-US" dirty="0"/>
              <a:t>When conducting the stop, the officer will typically: </a:t>
            </a:r>
          </a:p>
          <a:p>
            <a:pPr marL="0" indent="0">
              <a:buNone/>
            </a:pPr>
            <a:endParaRPr lang="en-US" dirty="0"/>
          </a:p>
          <a:p>
            <a:pPr marL="0" indent="0">
              <a:buNone/>
            </a:pPr>
            <a:r>
              <a:rPr lang="en-US" dirty="0"/>
              <a:t>• Explain why you were stopped/ask questions about your trip. </a:t>
            </a:r>
          </a:p>
          <a:p>
            <a:pPr marL="0" indent="0">
              <a:buNone/>
            </a:pPr>
            <a:endParaRPr lang="en-US" dirty="0"/>
          </a:p>
          <a:p>
            <a:pPr marL="0" indent="0">
              <a:buNone/>
            </a:pPr>
            <a:r>
              <a:rPr lang="en-US" dirty="0"/>
              <a:t>• Ask for your driver’s license, proof of insurance, and vehicle registration. If the documents are out of your reach, tell the officer where they are and wait for the officer’s acknowledgment before reaching to retrieve the documents. </a:t>
            </a:r>
          </a:p>
          <a:p>
            <a:pPr marL="0" indent="0">
              <a:buNone/>
            </a:pPr>
            <a:endParaRPr lang="en-US" dirty="0"/>
          </a:p>
          <a:p>
            <a:pPr marL="0" indent="0">
              <a:buNone/>
            </a:pPr>
            <a:r>
              <a:rPr lang="en-US" dirty="0"/>
              <a:t>• Show their law enforcement credentials if they are not in uniform. If they do not show their credentials, you may ask to see them. </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502176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F9B47-06ED-3544-FA6B-49CE29B1A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2E91D2-31CD-F1EF-F0AD-5B13D4F1CE3D}"/>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7DEBF4C6-D5D2-CD31-52C9-FE875F88BAA8}"/>
              </a:ext>
            </a:extLst>
          </p:cNvPr>
          <p:cNvSpPr>
            <a:spLocks noGrp="1"/>
          </p:cNvSpPr>
          <p:nvPr>
            <p:ph idx="1"/>
          </p:nvPr>
        </p:nvSpPr>
        <p:spPr/>
        <p:txBody>
          <a:bodyPr>
            <a:normAutofit lnSpcReduction="10000"/>
          </a:bodyPr>
          <a:lstStyle/>
          <a:p>
            <a:pPr marL="0" indent="0">
              <a:buNone/>
            </a:pPr>
            <a:endParaRPr lang="en-US" dirty="0"/>
          </a:p>
          <a:p>
            <a:pPr marL="0" indent="0">
              <a:buNone/>
            </a:pPr>
            <a:r>
              <a:rPr lang="en-US" dirty="0"/>
              <a:t>In some cases, the officer may: </a:t>
            </a:r>
          </a:p>
          <a:p>
            <a:pPr marL="0" indent="0">
              <a:buNone/>
            </a:pPr>
            <a:endParaRPr lang="en-US" dirty="0"/>
          </a:p>
          <a:p>
            <a:pPr marL="0" indent="0">
              <a:buNone/>
            </a:pPr>
            <a:r>
              <a:rPr lang="en-US" dirty="0"/>
              <a:t>• Ask you to exit the vehicle. In this case, keep your hands visible, exit the vehicle, and stand in a location as directed by the officer. </a:t>
            </a:r>
          </a:p>
          <a:p>
            <a:pPr marL="0" indent="0">
              <a:buNone/>
            </a:pPr>
            <a:endParaRPr lang="en-US" dirty="0"/>
          </a:p>
          <a:p>
            <a:pPr marL="0" indent="0">
              <a:buNone/>
            </a:pPr>
            <a:r>
              <a:rPr lang="en-US" dirty="0"/>
              <a:t>• Take any one of many possible actions, including but not limited to, issuing a warning, issuing a traffic ticket, or making an arrest. The officer will typically explain whatever action is being taken. If they do not, you may ask them to do so. </a:t>
            </a:r>
          </a:p>
          <a:p>
            <a:endParaRPr lang="en-US" dirty="0"/>
          </a:p>
          <a:p>
            <a:endParaRPr lang="en-US" dirty="0"/>
          </a:p>
        </p:txBody>
      </p:sp>
    </p:spTree>
    <p:extLst>
      <p:ext uri="{BB962C8B-B14F-4D97-AF65-F5344CB8AC3E}">
        <p14:creationId xmlns:p14="http://schemas.microsoft.com/office/powerpoint/2010/main" val="1070737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97C74-38A6-C8B9-924D-E1EE2017C9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086FF2-C913-2FEB-05B8-CDDA4D061C66}"/>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BE277D55-00B6-FC56-A6BB-7D5132A2B7C1}"/>
              </a:ext>
            </a:extLst>
          </p:cNvPr>
          <p:cNvSpPr>
            <a:spLocks noGrp="1"/>
          </p:cNvSpPr>
          <p:nvPr>
            <p:ph idx="1"/>
          </p:nvPr>
        </p:nvSpPr>
        <p:spPr/>
        <p:txBody>
          <a:bodyPr>
            <a:normAutofit/>
          </a:bodyPr>
          <a:lstStyle/>
          <a:p>
            <a:pPr marL="0" indent="0">
              <a:buNone/>
            </a:pPr>
            <a:endParaRPr lang="en-US" dirty="0"/>
          </a:p>
          <a:p>
            <a:pPr marL="0" indent="0">
              <a:buNone/>
            </a:pPr>
            <a:r>
              <a:rPr lang="en-US" dirty="0"/>
              <a:t>If you have questions, respectfully ask the officer to clarify. </a:t>
            </a:r>
          </a:p>
          <a:p>
            <a:pPr marL="0" indent="0">
              <a:buNone/>
            </a:pPr>
            <a:r>
              <a:rPr lang="en-US" dirty="0"/>
              <a:t>If you disagree with the officer’s decision or course of action, do not prolong the contact by arguing with the officer. </a:t>
            </a:r>
          </a:p>
          <a:p>
            <a:pPr marL="0" indent="0">
              <a:buNone/>
            </a:pPr>
            <a:r>
              <a:rPr lang="en-US" dirty="0"/>
              <a:t>Rather, you may seek to contest the decision in court through established legal channels. </a:t>
            </a:r>
          </a:p>
          <a:p>
            <a:pPr marL="0" indent="0">
              <a:buNone/>
            </a:pPr>
            <a:r>
              <a:rPr lang="en-US" dirty="0"/>
              <a:t>Your acceptance and signature on a traffic ticket is not an admission of guilt. </a:t>
            </a:r>
          </a:p>
          <a:p>
            <a:endParaRPr lang="en-US" dirty="0"/>
          </a:p>
        </p:txBody>
      </p:sp>
    </p:spTree>
    <p:extLst>
      <p:ext uri="{BB962C8B-B14F-4D97-AF65-F5344CB8AC3E}">
        <p14:creationId xmlns:p14="http://schemas.microsoft.com/office/powerpoint/2010/main" val="4020196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187A8-8C96-2F5E-F36B-6F733DC0A0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2645A-CB6F-5430-EFCC-70C556BBD6B1}"/>
              </a:ext>
            </a:extLst>
          </p:cNvPr>
          <p:cNvSpPr>
            <a:spLocks noGrp="1"/>
          </p:cNvSpPr>
          <p:nvPr>
            <p:ph type="title"/>
          </p:nvPr>
        </p:nvSpPr>
        <p:spPr/>
        <p:txBody>
          <a:bodyPr/>
          <a:lstStyle/>
          <a:p>
            <a:pPr algn="ctr"/>
            <a:r>
              <a:rPr lang="en-US" b="1" dirty="0"/>
              <a:t>What to Do and Expect When Pulled Over by Law Enforcement</a:t>
            </a:r>
          </a:p>
        </p:txBody>
      </p:sp>
      <p:sp>
        <p:nvSpPr>
          <p:cNvPr id="3" name="Content Placeholder 2">
            <a:extLst>
              <a:ext uri="{FF2B5EF4-FFF2-40B4-BE49-F238E27FC236}">
                <a16:creationId xmlns:a16="http://schemas.microsoft.com/office/drawing/2014/main" id="{7D248BC6-9507-E21D-DB5F-0C4114BB2719}"/>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r>
              <a:rPr lang="en-US" dirty="0"/>
              <a:t>If you believe the officer acted inappropriately or have questions regarding their conduct, you may call or contact the officer’s agency and request to speak to a supervisor. This is best done as soon as possible after the stop. </a:t>
            </a:r>
          </a:p>
          <a:p>
            <a:pPr marL="0" indent="0">
              <a:buNone/>
            </a:pPr>
            <a:endParaRPr lang="en-US" dirty="0"/>
          </a:p>
          <a:p>
            <a:pPr marL="0" indent="0">
              <a:buNone/>
            </a:pPr>
            <a:r>
              <a:rPr lang="en-US" dirty="0"/>
              <a:t>Following these procedures can help make a traffic stop a safe experience for all parties involved. </a:t>
            </a:r>
          </a:p>
        </p:txBody>
      </p:sp>
    </p:spTree>
    <p:extLst>
      <p:ext uri="{BB962C8B-B14F-4D97-AF65-F5344CB8AC3E}">
        <p14:creationId xmlns:p14="http://schemas.microsoft.com/office/powerpoint/2010/main" val="3134574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What is required of the driver?</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1"/>
            <a:ext cx="10515600" cy="4606553"/>
          </a:xfrm>
        </p:spPr>
        <p:txBody>
          <a:bodyPr>
            <a:normAutofit/>
          </a:bodyPr>
          <a:lstStyle/>
          <a:p>
            <a:pPr marL="0" indent="0">
              <a:buNone/>
            </a:pPr>
            <a:endParaRPr lang="en-US" sz="3600"/>
          </a:p>
          <a:p>
            <a:pPr marL="0" lvl="0" indent="0">
              <a:buNone/>
            </a:pPr>
            <a:r>
              <a:rPr lang="en-US" sz="4400">
                <a:solidFill>
                  <a:prstClr val="white"/>
                </a:solidFill>
              </a:rPr>
              <a:t>§63-1-41</a:t>
            </a:r>
          </a:p>
          <a:p>
            <a:pPr marL="0" lvl="0" indent="0">
              <a:buNone/>
            </a:pPr>
            <a:r>
              <a:rPr lang="en-US" sz="3600"/>
              <a:t>Every licensee shall have the required license in his immediate possession at all times when operating a motor vehicle and shall display the same, upon demand of a justice court judge, a </a:t>
            </a:r>
            <a:r>
              <a:rPr lang="en-US" sz="3600" b="1" u="sng"/>
              <a:t>peace officer </a:t>
            </a:r>
            <a:r>
              <a:rPr lang="en-US" sz="3600"/>
              <a:t>or license examiner or other </a:t>
            </a:r>
            <a:r>
              <a:rPr lang="en-US" sz="3600" b="1" u="sng"/>
              <a:t>authorized employee </a:t>
            </a:r>
            <a:r>
              <a:rPr lang="en-US" sz="3600"/>
              <a:t>of the commissioner.</a:t>
            </a:r>
            <a:endParaRPr lang="en-US" sz="3400">
              <a:solidFill>
                <a:prstClr val="white"/>
              </a:solidFill>
            </a:endParaRP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spTree>
    <p:extLst>
      <p:ext uri="{BB962C8B-B14F-4D97-AF65-F5344CB8AC3E}">
        <p14:creationId xmlns:p14="http://schemas.microsoft.com/office/powerpoint/2010/main" val="7559900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fontScale="90000"/>
          </a:bodyPr>
          <a:lstStyle/>
          <a:p>
            <a:pPr algn="ctr"/>
            <a:r>
              <a:rPr lang="en-US" sz="5400">
                <a:latin typeface="Bahnschrift" panose="020B0502040204020203" pitchFamily="34" charset="0"/>
              </a:rPr>
              <a:t>What if the driver simply does not have a license?</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1"/>
            <a:ext cx="10515600" cy="4606553"/>
          </a:xfrm>
        </p:spPr>
        <p:txBody>
          <a:bodyPr>
            <a:normAutofit/>
          </a:bodyPr>
          <a:lstStyle/>
          <a:p>
            <a:pPr marL="0" indent="0">
              <a:buNone/>
            </a:pPr>
            <a:endParaRPr lang="en-US" sz="3600"/>
          </a:p>
          <a:p>
            <a:pPr marL="0" indent="0">
              <a:buNone/>
            </a:pPr>
            <a:r>
              <a:rPr lang="en-US" sz="4400"/>
              <a:t>§63-1-5</a:t>
            </a:r>
          </a:p>
          <a:p>
            <a:pPr marL="0" indent="0">
              <a:buNone/>
            </a:pPr>
            <a:r>
              <a:rPr lang="en-US" sz="4000"/>
              <a:t>Operating a motor vehicle without a license is a misdemeanor offense punishable by:</a:t>
            </a:r>
          </a:p>
          <a:p>
            <a:pPr marL="0" indent="0">
              <a:buNone/>
            </a:pPr>
            <a:r>
              <a:rPr lang="en-US" sz="4000"/>
              <a:t>-jail (2 days to 6 months) </a:t>
            </a:r>
          </a:p>
          <a:p>
            <a:pPr marL="0" indent="0">
              <a:buNone/>
            </a:pPr>
            <a:r>
              <a:rPr lang="en-US" sz="4000"/>
              <a:t>-or fine ($200-$500)</a:t>
            </a:r>
          </a:p>
          <a:p>
            <a:pPr marL="0" indent="0">
              <a:buNone/>
            </a:pPr>
            <a:r>
              <a:rPr lang="en-US" sz="4000"/>
              <a:t>-Or both</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spTree>
    <p:extLst>
      <p:ext uri="{BB962C8B-B14F-4D97-AF65-F5344CB8AC3E}">
        <p14:creationId xmlns:p14="http://schemas.microsoft.com/office/powerpoint/2010/main" val="1420779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BCDC2-DC9F-7FC9-5F7B-3BC4F9A96414}"/>
              </a:ext>
            </a:extLst>
          </p:cNvPr>
          <p:cNvSpPr>
            <a:spLocks noGrp="1"/>
          </p:cNvSpPr>
          <p:nvPr>
            <p:ph type="title"/>
          </p:nvPr>
        </p:nvSpPr>
        <p:spPr/>
        <p:txBody>
          <a:bodyPr/>
          <a:lstStyle/>
          <a:p>
            <a:pPr algn="ctr"/>
            <a:r>
              <a:rPr lang="en-US" dirty="0"/>
              <a:t>Driving Under the Influence</a:t>
            </a:r>
          </a:p>
        </p:txBody>
      </p:sp>
      <p:sp>
        <p:nvSpPr>
          <p:cNvPr id="3" name="Content Placeholder 2">
            <a:extLst>
              <a:ext uri="{FF2B5EF4-FFF2-40B4-BE49-F238E27FC236}">
                <a16:creationId xmlns:a16="http://schemas.microsoft.com/office/drawing/2014/main" id="{71326495-25C6-0B0E-0ADF-DA4D6B9F548D}"/>
              </a:ext>
            </a:extLst>
          </p:cNvPr>
          <p:cNvSpPr>
            <a:spLocks noGrp="1"/>
          </p:cNvSpPr>
          <p:nvPr>
            <p:ph idx="1"/>
          </p:nvPr>
        </p:nvSpPr>
        <p:spPr/>
        <p:txBody>
          <a:bodyPr/>
          <a:lstStyle/>
          <a:p>
            <a:r>
              <a:rPr lang="en-US" dirty="0"/>
              <a:t>Driving under the influence of alcohol or drugs is illegal in Mississippi. </a:t>
            </a:r>
          </a:p>
          <a:p>
            <a:endParaRPr lang="en-US" dirty="0"/>
          </a:p>
          <a:p>
            <a:r>
              <a:rPr lang="en-US" dirty="0"/>
              <a:t>Mississippi’s Implied Consent Law provides the legal consequences of driving under the influence of alcohol and other drugs.</a:t>
            </a:r>
          </a:p>
        </p:txBody>
      </p:sp>
    </p:spTree>
    <p:extLst>
      <p:ext uri="{BB962C8B-B14F-4D97-AF65-F5344CB8AC3E}">
        <p14:creationId xmlns:p14="http://schemas.microsoft.com/office/powerpoint/2010/main" val="315148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CD85C-3BC6-6CA7-9DB8-FBDF042CF6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BE359D-BDFA-FE5D-973F-41791BEAD967}"/>
              </a:ext>
            </a:extLst>
          </p:cNvPr>
          <p:cNvSpPr>
            <a:spLocks noGrp="1"/>
          </p:cNvSpPr>
          <p:nvPr>
            <p:ph type="title"/>
          </p:nvPr>
        </p:nvSpPr>
        <p:spPr/>
        <p:txBody>
          <a:bodyPr/>
          <a:lstStyle/>
          <a:p>
            <a:pPr algn="ctr"/>
            <a:r>
              <a:rPr lang="en-US" dirty="0"/>
              <a:t>Driving Under the Influence</a:t>
            </a:r>
          </a:p>
        </p:txBody>
      </p:sp>
      <p:sp>
        <p:nvSpPr>
          <p:cNvPr id="3" name="Content Placeholder 2">
            <a:extLst>
              <a:ext uri="{FF2B5EF4-FFF2-40B4-BE49-F238E27FC236}">
                <a16:creationId xmlns:a16="http://schemas.microsoft.com/office/drawing/2014/main" id="{863B7055-F834-5EF4-D8C9-BD7E7CAA65DD}"/>
              </a:ext>
            </a:extLst>
          </p:cNvPr>
          <p:cNvSpPr>
            <a:spLocks noGrp="1"/>
          </p:cNvSpPr>
          <p:nvPr>
            <p:ph idx="1"/>
          </p:nvPr>
        </p:nvSpPr>
        <p:spPr/>
        <p:txBody>
          <a:bodyPr>
            <a:normAutofit fontScale="85000" lnSpcReduction="10000"/>
          </a:bodyPr>
          <a:lstStyle/>
          <a:p>
            <a:r>
              <a:rPr lang="en-US" dirty="0"/>
              <a:t>Driving under the influence of alcohol is extremely dangerous. Alcohol can affect your personality, temperament, and judgment. Tests show that even two beers can markedly decrease a person’s reflexes and reaction time.</a:t>
            </a:r>
          </a:p>
          <a:p>
            <a:r>
              <a:rPr lang="en-US" dirty="0"/>
              <a:t>If your reactions slow down only a half-second, and you need to hit the brakes while traveling fifty-five miles per hour, your vehicle will travel an extra forty-four feet before stopping. That additional distance could be the difference between life and death.</a:t>
            </a:r>
          </a:p>
          <a:p>
            <a:endParaRPr lang="en-US" dirty="0"/>
          </a:p>
          <a:p>
            <a:r>
              <a:rPr lang="en-US" dirty="0"/>
              <a:t>If you drink alcohol, do not drive a vehicle.</a:t>
            </a:r>
          </a:p>
          <a:p>
            <a:endParaRPr lang="en-US" dirty="0"/>
          </a:p>
          <a:p>
            <a:r>
              <a:rPr lang="en-US" dirty="0"/>
              <a:t>Never let another person who has consumed alcohol get behind the wheel of a vehicle.</a:t>
            </a:r>
          </a:p>
        </p:txBody>
      </p:sp>
    </p:spTree>
    <p:extLst>
      <p:ext uri="{BB962C8B-B14F-4D97-AF65-F5344CB8AC3E}">
        <p14:creationId xmlns:p14="http://schemas.microsoft.com/office/powerpoint/2010/main" val="3552917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D4BF5-2696-3280-E4B9-9BEAB363B1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EDAED-6E6D-C1D1-A7A6-CE95EBACD762}"/>
              </a:ext>
            </a:extLst>
          </p:cNvPr>
          <p:cNvSpPr>
            <a:spLocks noGrp="1"/>
          </p:cNvSpPr>
          <p:nvPr>
            <p:ph type="title"/>
          </p:nvPr>
        </p:nvSpPr>
        <p:spPr/>
        <p:txBody>
          <a:bodyPr/>
          <a:lstStyle/>
          <a:p>
            <a:pPr algn="ctr"/>
            <a:r>
              <a:rPr lang="en-US" dirty="0"/>
              <a:t>Driving Under the Influence - marijuana</a:t>
            </a:r>
          </a:p>
        </p:txBody>
      </p:sp>
      <p:sp>
        <p:nvSpPr>
          <p:cNvPr id="3" name="Content Placeholder 2">
            <a:extLst>
              <a:ext uri="{FF2B5EF4-FFF2-40B4-BE49-F238E27FC236}">
                <a16:creationId xmlns:a16="http://schemas.microsoft.com/office/drawing/2014/main" id="{107C0D3D-8E0E-48D1-A463-E2E43D1AD308}"/>
              </a:ext>
            </a:extLst>
          </p:cNvPr>
          <p:cNvSpPr>
            <a:spLocks noGrp="1"/>
          </p:cNvSpPr>
          <p:nvPr>
            <p:ph idx="1"/>
          </p:nvPr>
        </p:nvSpPr>
        <p:spPr/>
        <p:txBody>
          <a:bodyPr>
            <a:normAutofit/>
          </a:bodyPr>
          <a:lstStyle/>
          <a:p>
            <a:r>
              <a:rPr lang="en-US" dirty="0"/>
              <a:t>Marijuana, like alcohol and other drugs including prescription medication, slows down reflexes and impairs judgment.</a:t>
            </a:r>
          </a:p>
          <a:p>
            <a:endParaRPr lang="en-US" dirty="0"/>
          </a:p>
          <a:p>
            <a:r>
              <a:rPr lang="en-US" dirty="0"/>
              <a:t>Smoking medical cannabis in a motor vehicle or operating or being in actual physical control of any motor vehicle while under the influence is a violation of Mississippi’s laws and can result in arrest.</a:t>
            </a:r>
          </a:p>
          <a:p>
            <a:r>
              <a:rPr lang="en-US" dirty="0"/>
              <a:t>Driving under the influence of any drug – including medical cannabis and other prescription drugs – impairs a driver’s ability to operate a motor vehicle and can result in arrest.</a:t>
            </a:r>
          </a:p>
        </p:txBody>
      </p:sp>
    </p:spTree>
    <p:extLst>
      <p:ext uri="{BB962C8B-B14F-4D97-AF65-F5344CB8AC3E}">
        <p14:creationId xmlns:p14="http://schemas.microsoft.com/office/powerpoint/2010/main" val="108152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58A87-E6EF-405D-5073-08B137E27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84FF73-3E61-6875-FACC-36B49A002744}"/>
              </a:ext>
            </a:extLst>
          </p:cNvPr>
          <p:cNvSpPr>
            <a:spLocks noGrp="1"/>
          </p:cNvSpPr>
          <p:nvPr>
            <p:ph type="title"/>
          </p:nvPr>
        </p:nvSpPr>
        <p:spPr/>
        <p:txBody>
          <a:bodyPr/>
          <a:lstStyle/>
          <a:p>
            <a:pPr algn="ctr"/>
            <a:r>
              <a:rPr lang="en-US" dirty="0"/>
              <a:t>Implied Consent</a:t>
            </a:r>
          </a:p>
        </p:txBody>
      </p:sp>
      <p:sp>
        <p:nvSpPr>
          <p:cNvPr id="3" name="Content Placeholder 2">
            <a:extLst>
              <a:ext uri="{FF2B5EF4-FFF2-40B4-BE49-F238E27FC236}">
                <a16:creationId xmlns:a16="http://schemas.microsoft.com/office/drawing/2014/main" id="{AF38424C-3CB1-4CC6-5D9D-2E0022E37980}"/>
              </a:ext>
            </a:extLst>
          </p:cNvPr>
          <p:cNvSpPr>
            <a:spLocks noGrp="1"/>
          </p:cNvSpPr>
          <p:nvPr>
            <p:ph idx="1"/>
          </p:nvPr>
        </p:nvSpPr>
        <p:spPr/>
        <p:txBody>
          <a:bodyPr>
            <a:normAutofit/>
          </a:bodyPr>
          <a:lstStyle/>
          <a:p>
            <a:r>
              <a:rPr lang="en-US" dirty="0"/>
              <a:t>When you operate a motor vehicle in the state of Mississippi, you are giving your implied consent to testing for the presence of intoxicating substances in your body. </a:t>
            </a:r>
          </a:p>
          <a:p>
            <a:pPr marL="0" indent="0">
              <a:buNone/>
            </a:pPr>
            <a:endParaRPr lang="en-US" dirty="0"/>
          </a:p>
          <a:p>
            <a:r>
              <a:rPr lang="en-US" dirty="0"/>
              <a:t>This means that if a law enforcement officer has good reason to suspect that you are operating your vehicle under the influence of an intoxicating substance, the officer can request you take a breath or chemical test. These tests measure your blood alcohol content (BAC).</a:t>
            </a:r>
          </a:p>
        </p:txBody>
      </p:sp>
    </p:spTree>
    <p:extLst>
      <p:ext uri="{BB962C8B-B14F-4D97-AF65-F5344CB8AC3E}">
        <p14:creationId xmlns:p14="http://schemas.microsoft.com/office/powerpoint/2010/main" val="352965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51854-4D83-71D2-2663-2944A082A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D76DA-98E2-7981-960E-257F2E73B6E9}"/>
              </a:ext>
            </a:extLst>
          </p:cNvPr>
          <p:cNvSpPr>
            <a:spLocks noGrp="1"/>
          </p:cNvSpPr>
          <p:nvPr>
            <p:ph type="title"/>
          </p:nvPr>
        </p:nvSpPr>
        <p:spPr/>
        <p:txBody>
          <a:bodyPr/>
          <a:lstStyle/>
          <a:p>
            <a:pPr algn="ctr"/>
            <a:r>
              <a:rPr lang="en-US" dirty="0"/>
              <a:t>Implied Consent</a:t>
            </a:r>
          </a:p>
        </p:txBody>
      </p:sp>
      <p:sp>
        <p:nvSpPr>
          <p:cNvPr id="3" name="Content Placeholder 2">
            <a:extLst>
              <a:ext uri="{FF2B5EF4-FFF2-40B4-BE49-F238E27FC236}">
                <a16:creationId xmlns:a16="http://schemas.microsoft.com/office/drawing/2014/main" id="{174F8C49-B271-16C4-E615-F1316C35A57C}"/>
              </a:ext>
            </a:extLst>
          </p:cNvPr>
          <p:cNvSpPr>
            <a:spLocks noGrp="1"/>
          </p:cNvSpPr>
          <p:nvPr>
            <p:ph idx="1"/>
          </p:nvPr>
        </p:nvSpPr>
        <p:spPr/>
        <p:txBody>
          <a:bodyPr>
            <a:normAutofit/>
          </a:bodyPr>
          <a:lstStyle/>
          <a:p>
            <a:r>
              <a:rPr lang="en-US" dirty="0"/>
              <a:t>What if I refuse to take a breath or chemical test?</a:t>
            </a:r>
          </a:p>
          <a:p>
            <a:pPr marL="0" indent="0">
              <a:buNone/>
            </a:pPr>
            <a:endParaRPr lang="en-US" dirty="0"/>
          </a:p>
          <a:p>
            <a:pPr marL="0" indent="0">
              <a:buNone/>
            </a:pPr>
            <a:r>
              <a:rPr lang="en-US" dirty="0"/>
              <a:t>You have the right to refuse the officer’s request. If you refuse:</a:t>
            </a:r>
          </a:p>
          <a:p>
            <a:pPr marL="0" indent="0">
              <a:buNone/>
            </a:pPr>
            <a:r>
              <a:rPr lang="en-US" dirty="0"/>
              <a:t>You must surrender your driver’s license to the officer immediately.</a:t>
            </a:r>
          </a:p>
          <a:p>
            <a:pPr marL="0" indent="0">
              <a:buNone/>
            </a:pPr>
            <a:r>
              <a:rPr lang="en-US" dirty="0"/>
              <a:t>The officer will give you an official receipt for your license, which will serve as your temporary permit to drive, valid for only forty-five days.</a:t>
            </a:r>
          </a:p>
        </p:txBody>
      </p:sp>
    </p:spTree>
    <p:extLst>
      <p:ext uri="{BB962C8B-B14F-4D97-AF65-F5344CB8AC3E}">
        <p14:creationId xmlns:p14="http://schemas.microsoft.com/office/powerpoint/2010/main" val="502422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B0573-A944-C36B-AA70-4A005D1949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A675E1-3A0F-DB96-B1F4-97E5C976FAD5}"/>
              </a:ext>
            </a:extLst>
          </p:cNvPr>
          <p:cNvSpPr>
            <a:spLocks noGrp="1"/>
          </p:cNvSpPr>
          <p:nvPr>
            <p:ph type="title"/>
          </p:nvPr>
        </p:nvSpPr>
        <p:spPr/>
        <p:txBody>
          <a:bodyPr/>
          <a:lstStyle/>
          <a:p>
            <a:pPr algn="ctr"/>
            <a:r>
              <a:rPr lang="en-US" dirty="0"/>
              <a:t>Implied Consent</a:t>
            </a:r>
          </a:p>
        </p:txBody>
      </p:sp>
      <p:sp>
        <p:nvSpPr>
          <p:cNvPr id="3" name="Content Placeholder 2">
            <a:extLst>
              <a:ext uri="{FF2B5EF4-FFF2-40B4-BE49-F238E27FC236}">
                <a16:creationId xmlns:a16="http://schemas.microsoft.com/office/drawing/2014/main" id="{5AB996B6-6A4E-7E92-649F-1E41CDB2FB38}"/>
              </a:ext>
            </a:extLst>
          </p:cNvPr>
          <p:cNvSpPr>
            <a:spLocks noGrp="1"/>
          </p:cNvSpPr>
          <p:nvPr>
            <p:ph idx="1"/>
          </p:nvPr>
        </p:nvSpPr>
        <p:spPr/>
        <p:txBody>
          <a:bodyPr>
            <a:normAutofit/>
          </a:bodyPr>
          <a:lstStyle/>
          <a:p>
            <a:r>
              <a:rPr lang="en-US" dirty="0"/>
              <a:t>The officer will forward your driver’s license, along with the officer’s sworn report, to the Commissioner of Public Safety, who will review your case.</a:t>
            </a:r>
          </a:p>
          <a:p>
            <a:endParaRPr lang="en-US" dirty="0"/>
          </a:p>
          <a:p>
            <a:r>
              <a:rPr lang="en-US" dirty="0"/>
              <a:t>Your license will be administratively suspended for ninety days for</a:t>
            </a:r>
          </a:p>
          <a:p>
            <a:pPr marL="0" indent="0">
              <a:buNone/>
            </a:pPr>
            <a:r>
              <a:rPr lang="en-US" dirty="0"/>
              <a:t>refusing the breath or chemical test. Suspension times increase for</a:t>
            </a:r>
          </a:p>
          <a:p>
            <a:pPr marL="0" indent="0">
              <a:buNone/>
            </a:pPr>
            <a:r>
              <a:rPr lang="en-US" dirty="0"/>
              <a:t>subsequent refusals resulting in a conviction or non-adjudication.</a:t>
            </a:r>
          </a:p>
        </p:txBody>
      </p:sp>
    </p:spTree>
    <p:extLst>
      <p:ext uri="{BB962C8B-B14F-4D97-AF65-F5344CB8AC3E}">
        <p14:creationId xmlns:p14="http://schemas.microsoft.com/office/powerpoint/2010/main" val="3030347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BE560-B51A-550A-4927-BD31D10FD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8A6E0-1C16-E57D-C412-521D51C332D8}"/>
              </a:ext>
            </a:extLst>
          </p:cNvPr>
          <p:cNvSpPr>
            <a:spLocks noGrp="1"/>
          </p:cNvSpPr>
          <p:nvPr>
            <p:ph type="title"/>
          </p:nvPr>
        </p:nvSpPr>
        <p:spPr/>
        <p:txBody>
          <a:bodyPr/>
          <a:lstStyle/>
          <a:p>
            <a:pPr algn="ctr"/>
            <a:r>
              <a:rPr lang="en-US" dirty="0"/>
              <a:t>DUI</a:t>
            </a:r>
          </a:p>
        </p:txBody>
      </p:sp>
      <p:sp>
        <p:nvSpPr>
          <p:cNvPr id="3" name="Content Placeholder 2">
            <a:extLst>
              <a:ext uri="{FF2B5EF4-FFF2-40B4-BE49-F238E27FC236}">
                <a16:creationId xmlns:a16="http://schemas.microsoft.com/office/drawing/2014/main" id="{8DFA3F73-C195-B54C-273D-DDED7BD0675A}"/>
              </a:ext>
            </a:extLst>
          </p:cNvPr>
          <p:cNvSpPr>
            <a:spLocks noGrp="1"/>
          </p:cNvSpPr>
          <p:nvPr>
            <p:ph idx="1"/>
          </p:nvPr>
        </p:nvSpPr>
        <p:spPr/>
        <p:txBody>
          <a:bodyPr>
            <a:normAutofit/>
          </a:bodyPr>
          <a:lstStyle/>
          <a:p>
            <a:r>
              <a:rPr lang="en-US" dirty="0"/>
              <a:t>How much is too much? </a:t>
            </a:r>
          </a:p>
          <a:p>
            <a:r>
              <a:rPr lang="en-US" dirty="0"/>
              <a:t>Under the Influence of intoxicating alcohol if:</a:t>
            </a:r>
          </a:p>
          <a:p>
            <a:pPr lvl="1"/>
            <a:r>
              <a:rPr lang="en-US" dirty="0"/>
              <a:t>21 years old or older BAC registers .08% or more</a:t>
            </a:r>
          </a:p>
          <a:p>
            <a:pPr lvl="1"/>
            <a:r>
              <a:rPr lang="en-US" dirty="0"/>
              <a:t>under the age of 21 BAC registers .02% or more.</a:t>
            </a:r>
          </a:p>
          <a:p>
            <a:endParaRPr lang="en-US"/>
          </a:p>
          <a:p>
            <a:r>
              <a:rPr lang="en-US"/>
              <a:t>If </a:t>
            </a:r>
            <a:r>
              <a:rPr lang="en-US" dirty="0"/>
              <a:t>your blood alcohol content reaches or exceeds your minimum limit, the officer will demand your license. The officer will give you an official receipt for your license, which will serve as your temporary permit to drive, valid for only 30 days.</a:t>
            </a:r>
          </a:p>
        </p:txBody>
      </p:sp>
    </p:spTree>
    <p:extLst>
      <p:ext uri="{BB962C8B-B14F-4D97-AF65-F5344CB8AC3E}">
        <p14:creationId xmlns:p14="http://schemas.microsoft.com/office/powerpoint/2010/main" val="389544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50CB0-1694-4025-B08F-00DA85136632}"/>
              </a:ext>
            </a:extLst>
          </p:cNvPr>
          <p:cNvSpPr>
            <a:spLocks noGrp="1"/>
          </p:cNvSpPr>
          <p:nvPr>
            <p:ph type="title"/>
          </p:nvPr>
        </p:nvSpPr>
        <p:spPr/>
        <p:txBody>
          <a:bodyPr/>
          <a:lstStyle/>
          <a:p>
            <a:pPr algn="ctr">
              <a:defRPr/>
            </a:pPr>
            <a:r>
              <a:rPr lang="en-US" dirty="0">
                <a:latin typeface="+mn-lt"/>
                <a:cs typeface="Times New Roman" panose="02020603050405020304" pitchFamily="18" charset="0"/>
              </a:rPr>
              <a:t>RULES OF THE ROAD</a:t>
            </a:r>
          </a:p>
        </p:txBody>
      </p:sp>
      <p:sp>
        <p:nvSpPr>
          <p:cNvPr id="3" name="Content Placeholder 2">
            <a:extLst>
              <a:ext uri="{FF2B5EF4-FFF2-40B4-BE49-F238E27FC236}">
                <a16:creationId xmlns:a16="http://schemas.microsoft.com/office/drawing/2014/main" id="{2B5E2A1C-F19B-4C0D-A843-D53743CD3E03}"/>
              </a:ext>
            </a:extLst>
          </p:cNvPr>
          <p:cNvSpPr>
            <a:spLocks noGrp="1"/>
          </p:cNvSpPr>
          <p:nvPr>
            <p:ph sz="quarter" idx="13"/>
          </p:nvPr>
        </p:nvSpPr>
        <p:spPr>
          <a:xfrm>
            <a:off x="812800" y="1600199"/>
            <a:ext cx="10566400" cy="4584779"/>
          </a:xfrm>
        </p:spPr>
        <p:txBody>
          <a:bodyPr>
            <a:normAutofit/>
          </a:bodyPr>
          <a:lstStyle/>
          <a:p>
            <a:pPr marL="0" indent="0" algn="ctr">
              <a:buNone/>
              <a:defRPr/>
            </a:pPr>
            <a:endParaRPr lang="en-US" dirty="0">
              <a:latin typeface="Times New Roman" panose="02020603050405020304" pitchFamily="18" charset="0"/>
              <a:cs typeface="Times New Roman" panose="02020603050405020304" pitchFamily="18" charset="0"/>
            </a:endParaRPr>
          </a:p>
          <a:p>
            <a:pPr marL="0" indent="0" algn="ctr">
              <a:buNone/>
              <a:defRPr/>
            </a:pPr>
            <a:r>
              <a:rPr lang="en-US" sz="4000" dirty="0">
                <a:cs typeface="Times New Roman" panose="02020603050405020304" pitchFamily="18" charset="0"/>
              </a:rPr>
              <a:t>Title 63, Chapter 3 is also cited as:</a:t>
            </a:r>
          </a:p>
          <a:p>
            <a:pPr marL="0" indent="0" algn="ctr">
              <a:buNone/>
              <a:defRPr/>
            </a:pPr>
            <a:endParaRPr lang="en-US" sz="4000" dirty="0">
              <a:cs typeface="Times New Roman" panose="02020603050405020304" pitchFamily="18" charset="0"/>
            </a:endParaRPr>
          </a:p>
          <a:p>
            <a:pPr marL="0" indent="0" algn="ctr">
              <a:buNone/>
              <a:defRPr/>
            </a:pPr>
            <a:r>
              <a:rPr lang="en-US" sz="4000" dirty="0">
                <a:cs typeface="Times New Roman" panose="02020603050405020304" pitchFamily="18" charset="0"/>
              </a:rPr>
              <a:t>“</a:t>
            </a:r>
            <a:r>
              <a:rPr lang="en-US" sz="4000" b="1" dirty="0">
                <a:cs typeface="Times New Roman" panose="02020603050405020304" pitchFamily="18" charset="0"/>
              </a:rPr>
              <a:t>Uniform Highway Traffic Regulation Law</a:t>
            </a:r>
            <a:r>
              <a:rPr lang="en-US" sz="4000" dirty="0">
                <a:cs typeface="Times New Roman" panose="02020603050405020304" pitchFamily="18" charset="0"/>
              </a:rPr>
              <a:t>” </a:t>
            </a:r>
          </a:p>
          <a:p>
            <a:pPr marL="0" indent="0" algn="ctr">
              <a:buNone/>
              <a:defRPr/>
            </a:pPr>
            <a:endParaRPr lang="en-US" sz="4000" dirty="0">
              <a:cs typeface="Times New Roman" panose="02020603050405020304" pitchFamily="18" charset="0"/>
            </a:endParaRPr>
          </a:p>
          <a:p>
            <a:pPr marL="0" indent="0" algn="ctr">
              <a:buNone/>
              <a:defRPr/>
            </a:pPr>
            <a:r>
              <a:rPr lang="en-US" sz="4000" dirty="0">
                <a:cs typeface="Times New Roman" panose="02020603050405020304" pitchFamily="18" charset="0"/>
              </a:rPr>
              <a:t>more commonly referred to as </a:t>
            </a:r>
          </a:p>
          <a:p>
            <a:pPr marL="0" indent="0" algn="ctr">
              <a:buNone/>
              <a:defRPr/>
            </a:pPr>
            <a:r>
              <a:rPr lang="en-US" sz="4000" u="sng" dirty="0">
                <a:cs typeface="Times New Roman" panose="02020603050405020304" pitchFamily="18" charset="0"/>
              </a:rPr>
              <a:t>RULES OF THE ROAD</a:t>
            </a:r>
          </a:p>
          <a:p>
            <a:pPr>
              <a:defRPr/>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50CB0-1694-4025-B08F-00DA85136632}"/>
              </a:ext>
            </a:extLst>
          </p:cNvPr>
          <p:cNvSpPr>
            <a:spLocks noGrp="1"/>
          </p:cNvSpPr>
          <p:nvPr>
            <p:ph type="title"/>
          </p:nvPr>
        </p:nvSpPr>
        <p:spPr/>
        <p:txBody>
          <a:bodyPr/>
          <a:lstStyle/>
          <a:p>
            <a:pPr algn="ctr">
              <a:defRPr/>
            </a:pPr>
            <a:r>
              <a:rPr lang="en-US" dirty="0">
                <a:latin typeface="Times New Roman" panose="02020603050405020304" pitchFamily="18" charset="0"/>
                <a:cs typeface="Times New Roman" panose="02020603050405020304" pitchFamily="18" charset="0"/>
              </a:rPr>
              <a:t>RULES OF THE ROAD</a:t>
            </a:r>
          </a:p>
        </p:txBody>
      </p:sp>
      <p:sp>
        <p:nvSpPr>
          <p:cNvPr id="3" name="Content Placeholder 2">
            <a:extLst>
              <a:ext uri="{FF2B5EF4-FFF2-40B4-BE49-F238E27FC236}">
                <a16:creationId xmlns:a16="http://schemas.microsoft.com/office/drawing/2014/main" id="{2B5E2A1C-F19B-4C0D-A843-D53743CD3E03}"/>
              </a:ext>
            </a:extLst>
          </p:cNvPr>
          <p:cNvSpPr>
            <a:spLocks noGrp="1"/>
          </p:cNvSpPr>
          <p:nvPr>
            <p:ph sz="quarter" idx="13"/>
          </p:nvPr>
        </p:nvSpPr>
        <p:spPr/>
        <p:txBody>
          <a:bodyPr/>
          <a:lstStyle/>
          <a:p>
            <a:pPr>
              <a:buClr>
                <a:srgbClr val="DC9E1F"/>
              </a:buClr>
              <a:defRPr/>
            </a:pPr>
            <a:r>
              <a:rPr lang="en-US" dirty="0">
                <a:cs typeface="Times New Roman" panose="02020603050405020304" pitchFamily="18" charset="0"/>
              </a:rPr>
              <a:t>For the safety of all drivers, a few rules have been selected for you to share with students in your classes</a:t>
            </a:r>
          </a:p>
          <a:p>
            <a:pPr>
              <a:defRPr/>
            </a:pP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7B3E-38BC-FBAA-9A19-3D925DB35BDC}"/>
              </a:ext>
            </a:extLst>
          </p:cNvPr>
          <p:cNvSpPr>
            <a:spLocks noGrp="1"/>
          </p:cNvSpPr>
          <p:nvPr>
            <p:ph type="title"/>
          </p:nvPr>
        </p:nvSpPr>
        <p:spPr/>
        <p:txBody>
          <a:bodyPr>
            <a:normAutofit fontScale="90000"/>
          </a:bodyPr>
          <a:lstStyle/>
          <a:p>
            <a:pPr algn="ctr"/>
            <a:br>
              <a:rPr lang="en-US"/>
            </a:br>
            <a:r>
              <a:rPr lang="en-US"/>
              <a:t>License Plate Obscurement</a:t>
            </a:r>
            <a:br>
              <a:rPr lang="en-US"/>
            </a:br>
            <a:endParaRPr lang="en-US"/>
          </a:p>
        </p:txBody>
      </p:sp>
      <p:sp>
        <p:nvSpPr>
          <p:cNvPr id="3" name="Content Placeholder 2">
            <a:extLst>
              <a:ext uri="{FF2B5EF4-FFF2-40B4-BE49-F238E27FC236}">
                <a16:creationId xmlns:a16="http://schemas.microsoft.com/office/drawing/2014/main" id="{985929A8-23E5-492A-C84D-78603A33CF3B}"/>
              </a:ext>
            </a:extLst>
          </p:cNvPr>
          <p:cNvSpPr>
            <a:spLocks noGrp="1"/>
          </p:cNvSpPr>
          <p:nvPr>
            <p:ph sz="quarter" idx="13"/>
          </p:nvPr>
        </p:nvSpPr>
        <p:spPr>
          <a:xfrm>
            <a:off x="812800" y="1600199"/>
            <a:ext cx="10566400" cy="4598469"/>
          </a:xfrm>
        </p:spPr>
        <p:txBody>
          <a:bodyPr>
            <a:normAutofit/>
          </a:bodyPr>
          <a:lstStyle/>
          <a:p>
            <a:r>
              <a:rPr lang="en-US" sz="2800" dirty="0"/>
              <a:t>“Any person who defaces, covers or obstructs any portion of a license tag with any sticker, decoration, paint, marking, license plate bracket or holder or any other thing or device, in such a manner that the characters and any legally affixed decals on the tag cannot be read, shall be guilty of a misdemeanor and, upon conviction, shall be punished by a fine of not more than Twenty-five Dollars ($25.00).”</a:t>
            </a:r>
            <a:endParaRPr lang="en-US" sz="2800" dirty="0">
              <a:effectLst/>
            </a:endParaRPr>
          </a:p>
          <a:p>
            <a:pPr marL="36900" indent="0">
              <a:buNone/>
            </a:pPr>
            <a:r>
              <a:rPr lang="en-US" sz="2800" dirty="0">
                <a:effectLst/>
              </a:rPr>
              <a:t> </a:t>
            </a:r>
            <a:endParaRPr lang="en-US" sz="2800" dirty="0"/>
          </a:p>
          <a:p>
            <a:r>
              <a:rPr lang="en-US" sz="2800" dirty="0"/>
              <a:t>“However, it </a:t>
            </a:r>
            <a:r>
              <a:rPr lang="en-US" sz="2800" u="sng" dirty="0"/>
              <a:t>shall not be unlawful for the county name to be partially or completely obstructed</a:t>
            </a:r>
            <a:r>
              <a:rPr lang="en-US" sz="2800" dirty="0"/>
              <a:t> from view by any object, decal, sticker or license plate bracket or holder.”</a:t>
            </a:r>
          </a:p>
        </p:txBody>
      </p:sp>
      <p:sp>
        <p:nvSpPr>
          <p:cNvPr id="4" name="TextBox 3">
            <a:extLst>
              <a:ext uri="{FF2B5EF4-FFF2-40B4-BE49-F238E27FC236}">
                <a16:creationId xmlns:a16="http://schemas.microsoft.com/office/drawing/2014/main" id="{FE285347-CA78-63D6-A1ED-7651D4054A2E}"/>
              </a:ext>
            </a:extLst>
          </p:cNvPr>
          <p:cNvSpPr txBox="1"/>
          <p:nvPr/>
        </p:nvSpPr>
        <p:spPr>
          <a:xfrm>
            <a:off x="9163251" y="5798558"/>
            <a:ext cx="2369954" cy="400110"/>
          </a:xfrm>
          <a:prstGeom prst="rect">
            <a:avLst/>
          </a:prstGeom>
          <a:noFill/>
        </p:spPr>
        <p:txBody>
          <a:bodyPr wrap="square" rtlCol="0">
            <a:spAutoFit/>
          </a:bodyPr>
          <a:lstStyle/>
          <a:p>
            <a:pPr algn="ctr"/>
            <a:r>
              <a:rPr lang="en-US" sz="2000"/>
              <a:t>§27-19-31</a:t>
            </a:r>
          </a:p>
        </p:txBody>
      </p:sp>
    </p:spTree>
    <p:extLst>
      <p:ext uri="{BB962C8B-B14F-4D97-AF65-F5344CB8AC3E}">
        <p14:creationId xmlns:p14="http://schemas.microsoft.com/office/powerpoint/2010/main" val="33550950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0D30-1713-46A9-ADCD-7F8BCDE0ED02}"/>
              </a:ext>
            </a:extLst>
          </p:cNvPr>
          <p:cNvSpPr>
            <a:spLocks noGrp="1"/>
          </p:cNvSpPr>
          <p:nvPr>
            <p:ph type="title"/>
          </p:nvPr>
        </p:nvSpPr>
        <p:spPr>
          <a:xfrm>
            <a:off x="2133600" y="304800"/>
            <a:ext cx="7924800" cy="1143000"/>
          </a:xfrm>
        </p:spPr>
        <p:txBody>
          <a:bodyPr/>
          <a:lstStyle/>
          <a:p>
            <a:pPr>
              <a:defRPr/>
            </a:pPr>
            <a:r>
              <a:rPr lang="en-US"/>
              <a:t>§ 63-3-123. Traffic</a:t>
            </a:r>
          </a:p>
        </p:txBody>
      </p:sp>
      <p:sp>
        <p:nvSpPr>
          <p:cNvPr id="3" name="Content Placeholder 2">
            <a:extLst>
              <a:ext uri="{FF2B5EF4-FFF2-40B4-BE49-F238E27FC236}">
                <a16:creationId xmlns:a16="http://schemas.microsoft.com/office/drawing/2014/main" id="{D925E450-90AB-4489-963F-FC32142964E1}"/>
              </a:ext>
            </a:extLst>
          </p:cNvPr>
          <p:cNvSpPr>
            <a:spLocks noGrp="1"/>
          </p:cNvSpPr>
          <p:nvPr>
            <p:ph sz="quarter" idx="13"/>
          </p:nvPr>
        </p:nvSpPr>
        <p:spPr>
          <a:xfrm>
            <a:off x="1200150" y="1314450"/>
            <a:ext cx="7924800" cy="4114800"/>
          </a:xfrm>
        </p:spPr>
        <p:txBody>
          <a:bodyPr/>
          <a:lstStyle/>
          <a:p>
            <a:pPr>
              <a:defRPr/>
            </a:pPr>
            <a:r>
              <a:rPr lang="en-US"/>
              <a:t>“Traffic” means pedestrians, ridden or herded animals, vehicles, street cars, and other conveyances either singly or together while using any highway for purposes of travel.</a:t>
            </a:r>
          </a:p>
          <a:p>
            <a:pPr marL="0" indent="0">
              <a:buNone/>
              <a:defRPr/>
            </a:pPr>
            <a:endParaRPr lang="en-US"/>
          </a:p>
        </p:txBody>
      </p:sp>
      <p:pic>
        <p:nvPicPr>
          <p:cNvPr id="29700" name="Picture 3">
            <a:extLst>
              <a:ext uri="{FF2B5EF4-FFF2-40B4-BE49-F238E27FC236}">
                <a16:creationId xmlns:a16="http://schemas.microsoft.com/office/drawing/2014/main" id="{B3EA966E-516A-43A5-8517-2C2065EB7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096986"/>
            <a:ext cx="67818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37F89-7948-448C-9DF9-BADB0C289553}"/>
              </a:ext>
            </a:extLst>
          </p:cNvPr>
          <p:cNvSpPr>
            <a:spLocks noGrp="1"/>
          </p:cNvSpPr>
          <p:nvPr>
            <p:ph type="title"/>
          </p:nvPr>
        </p:nvSpPr>
        <p:spPr>
          <a:xfrm>
            <a:off x="2133600" y="304800"/>
            <a:ext cx="7924800" cy="1143000"/>
          </a:xfrm>
        </p:spPr>
        <p:txBody>
          <a:bodyPr/>
          <a:lstStyle/>
          <a:p>
            <a:pPr>
              <a:defRPr/>
            </a:pPr>
            <a:r>
              <a:rPr lang="en-US"/>
              <a:t>§ 63-3-125. Types of road</a:t>
            </a:r>
          </a:p>
        </p:txBody>
      </p:sp>
      <p:sp>
        <p:nvSpPr>
          <p:cNvPr id="3" name="Content Placeholder 2">
            <a:extLst>
              <a:ext uri="{FF2B5EF4-FFF2-40B4-BE49-F238E27FC236}">
                <a16:creationId xmlns:a16="http://schemas.microsoft.com/office/drawing/2014/main" id="{DFC4F4B5-8410-4A4C-A0D3-FB58C1F18F10}"/>
              </a:ext>
            </a:extLst>
          </p:cNvPr>
          <p:cNvSpPr>
            <a:spLocks noGrp="1"/>
          </p:cNvSpPr>
          <p:nvPr>
            <p:ph sz="quarter" idx="13"/>
          </p:nvPr>
        </p:nvSpPr>
        <p:spPr>
          <a:xfrm>
            <a:off x="1045029" y="1534885"/>
            <a:ext cx="9361714" cy="4841421"/>
          </a:xfrm>
        </p:spPr>
        <p:txBody>
          <a:bodyPr>
            <a:normAutofit fontScale="77500" lnSpcReduction="20000"/>
          </a:bodyPr>
          <a:lstStyle/>
          <a:p>
            <a:pPr>
              <a:defRPr/>
            </a:pPr>
            <a:r>
              <a:rPr lang="en-US" dirty="0"/>
              <a:t>(a) “</a:t>
            </a:r>
            <a:r>
              <a:rPr lang="en-US" b="1" u="sng" dirty="0"/>
              <a:t>Street or highway</a:t>
            </a:r>
            <a:r>
              <a:rPr lang="en-US" dirty="0"/>
              <a:t>” means the entire width between property lines of every way or place of whatever nature when any part thereof is open to the use of the public, as a matter of right, for purposes of vehicular traffic.</a:t>
            </a:r>
          </a:p>
          <a:p>
            <a:pPr>
              <a:defRPr/>
            </a:pPr>
            <a:r>
              <a:rPr lang="en-US" dirty="0"/>
              <a:t>(b) “</a:t>
            </a:r>
            <a:r>
              <a:rPr lang="en-US" b="1" u="sng" dirty="0"/>
              <a:t>Laned highway</a:t>
            </a:r>
            <a:r>
              <a:rPr lang="en-US" dirty="0"/>
              <a:t>” means a highway the roadway of which is divided into three or more clearly marked lanes for vehicular traffic.</a:t>
            </a:r>
          </a:p>
          <a:p>
            <a:pPr>
              <a:defRPr/>
            </a:pPr>
            <a:r>
              <a:rPr lang="en-US" dirty="0"/>
              <a:t>(c) “</a:t>
            </a:r>
            <a:r>
              <a:rPr lang="en-US" b="1" u="sng" dirty="0"/>
              <a:t>Roadway</a:t>
            </a:r>
            <a:r>
              <a:rPr lang="en-US" dirty="0"/>
              <a:t>” means that portion of a highway improved, designed, or ordinarily used for vehicular travel.</a:t>
            </a:r>
          </a:p>
          <a:p>
            <a:pPr>
              <a:defRPr/>
            </a:pPr>
            <a:r>
              <a:rPr lang="en-US" dirty="0"/>
              <a:t>(d) “</a:t>
            </a:r>
            <a:r>
              <a:rPr lang="en-US" b="1" u="sng" dirty="0"/>
              <a:t>Sidewal</a:t>
            </a:r>
            <a:r>
              <a:rPr lang="en-US" dirty="0"/>
              <a:t>k” means that portion of a street between curb lines, or the lateral lines of a roadway, and the adjacent property lines intended for the use of pedestrians.</a:t>
            </a:r>
          </a:p>
          <a:p>
            <a:pPr>
              <a:defRPr/>
            </a:pPr>
            <a:r>
              <a:rPr lang="en-US" dirty="0"/>
              <a:t>(e) “</a:t>
            </a:r>
            <a:r>
              <a:rPr lang="en-US" b="1" u="sng" dirty="0"/>
              <a:t>Private road or driveway</a:t>
            </a:r>
            <a:r>
              <a:rPr lang="en-US" dirty="0"/>
              <a:t>” means every way or place in private ownership and used for vehicular travel by the owner and those having express or implied permission from the owner but not by other persons.</a:t>
            </a:r>
          </a:p>
          <a:p>
            <a:pPr>
              <a:defRPr/>
            </a:pPr>
            <a:r>
              <a:rPr lang="en-US" dirty="0"/>
              <a:t> (f) “</a:t>
            </a:r>
            <a:r>
              <a:rPr lang="en-US" b="1" u="sng" dirty="0"/>
              <a:t>Through highway</a:t>
            </a:r>
            <a:r>
              <a:rPr lang="en-US" dirty="0"/>
              <a:t>” means every highway or portion thereof at the entrances to which vehicular traffic from intersecting highways is required by law to stop before entering or crossing the same and when stop signs are erected as provided in this chapter.</a:t>
            </a:r>
          </a:p>
          <a:p>
            <a:pPr marL="0" indent="0">
              <a:buNone/>
              <a:defRPr/>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C596E-A45B-4C04-8234-5C8B7D35FCB9}"/>
              </a:ext>
            </a:extLst>
          </p:cNvPr>
          <p:cNvSpPr>
            <a:spLocks noGrp="1"/>
          </p:cNvSpPr>
          <p:nvPr>
            <p:ph type="title"/>
          </p:nvPr>
        </p:nvSpPr>
        <p:spPr>
          <a:xfrm>
            <a:off x="2133600" y="304800"/>
            <a:ext cx="7924800" cy="1143000"/>
          </a:xfrm>
        </p:spPr>
        <p:txBody>
          <a:bodyPr/>
          <a:lstStyle/>
          <a:p>
            <a:pPr>
              <a:defRPr/>
            </a:pPr>
            <a:r>
              <a:rPr lang="en-US"/>
              <a:t>§ 63-3-127. Crosswalk</a:t>
            </a:r>
          </a:p>
        </p:txBody>
      </p:sp>
      <p:sp>
        <p:nvSpPr>
          <p:cNvPr id="3" name="Content Placeholder 2">
            <a:extLst>
              <a:ext uri="{FF2B5EF4-FFF2-40B4-BE49-F238E27FC236}">
                <a16:creationId xmlns:a16="http://schemas.microsoft.com/office/drawing/2014/main" id="{7E09D58C-EC13-4E9B-9A7C-A91A11737CB2}"/>
              </a:ext>
            </a:extLst>
          </p:cNvPr>
          <p:cNvSpPr>
            <a:spLocks noGrp="1"/>
          </p:cNvSpPr>
          <p:nvPr>
            <p:ph sz="quarter" idx="13"/>
          </p:nvPr>
        </p:nvSpPr>
        <p:spPr>
          <a:xfrm>
            <a:off x="2057400" y="1600200"/>
            <a:ext cx="7924800" cy="4114800"/>
          </a:xfrm>
        </p:spPr>
        <p:txBody>
          <a:bodyPr/>
          <a:lstStyle/>
          <a:p>
            <a:pPr>
              <a:defRPr/>
            </a:pPr>
            <a:r>
              <a:rPr lang="en-US" dirty="0"/>
              <a:t>“Crosswalk” means that portion of a roadway ordinarily included within the prolongation or connection of the lateral lines of sidewalks at intersections, or any portion of a roadway distinctly indicated for pedestrian crossing by lines or other markings on the surface.</a:t>
            </a:r>
          </a:p>
          <a:p>
            <a:pPr marL="0" indent="0">
              <a:buNone/>
              <a:defRPr/>
            </a:pPr>
            <a:endParaRPr lang="en-US" dirty="0"/>
          </a:p>
        </p:txBody>
      </p:sp>
      <p:pic>
        <p:nvPicPr>
          <p:cNvPr id="31748" name="Picture 3">
            <a:extLst>
              <a:ext uri="{FF2B5EF4-FFF2-40B4-BE49-F238E27FC236}">
                <a16:creationId xmlns:a16="http://schemas.microsoft.com/office/drawing/2014/main" id="{1B58CDC3-3D65-4DC7-8511-E257CDBAFF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7539" y="4009817"/>
            <a:ext cx="3924300" cy="270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F3A7-6A8C-45E3-B05C-ADA472CD5F97}"/>
              </a:ext>
            </a:extLst>
          </p:cNvPr>
          <p:cNvSpPr>
            <a:spLocks noGrp="1"/>
          </p:cNvSpPr>
          <p:nvPr>
            <p:ph type="title"/>
          </p:nvPr>
        </p:nvSpPr>
        <p:spPr>
          <a:xfrm>
            <a:off x="2133600" y="304800"/>
            <a:ext cx="7924800" cy="1143000"/>
          </a:xfrm>
        </p:spPr>
        <p:txBody>
          <a:bodyPr/>
          <a:lstStyle/>
          <a:p>
            <a:pPr>
              <a:defRPr/>
            </a:pPr>
            <a:r>
              <a:rPr lang="en-US"/>
              <a:t>§ 63-3-129. Intersection</a:t>
            </a:r>
          </a:p>
        </p:txBody>
      </p:sp>
      <p:sp>
        <p:nvSpPr>
          <p:cNvPr id="3" name="Content Placeholder 2">
            <a:extLst>
              <a:ext uri="{FF2B5EF4-FFF2-40B4-BE49-F238E27FC236}">
                <a16:creationId xmlns:a16="http://schemas.microsoft.com/office/drawing/2014/main" id="{28C54AEE-5C7D-4D00-ADD7-9A9795D74554}"/>
              </a:ext>
            </a:extLst>
          </p:cNvPr>
          <p:cNvSpPr>
            <a:spLocks noGrp="1"/>
          </p:cNvSpPr>
          <p:nvPr>
            <p:ph sz="quarter" idx="13"/>
          </p:nvPr>
        </p:nvSpPr>
        <p:spPr>
          <a:xfrm>
            <a:off x="5459186" y="1592036"/>
            <a:ext cx="6199414" cy="4792435"/>
          </a:xfrm>
        </p:spPr>
        <p:txBody>
          <a:bodyPr/>
          <a:lstStyle/>
          <a:p>
            <a:pPr>
              <a:defRPr/>
            </a:pPr>
            <a:r>
              <a:rPr lang="en-US"/>
              <a:t>“Intersection” means the area embraced within the prolongation or connection of the lateral curb lines, or, if none, then the lateral boundary lines of the roadways of two highways which join one another at or approximately at, right angles, or the area within which vehicles traveling upon different highways joining at any other angle may come in conflict.</a:t>
            </a:r>
          </a:p>
          <a:p>
            <a:pPr marL="0" indent="0">
              <a:buNone/>
              <a:defRPr/>
            </a:pPr>
            <a:endParaRPr lang="en-US"/>
          </a:p>
        </p:txBody>
      </p:sp>
      <p:pic>
        <p:nvPicPr>
          <p:cNvPr id="32772" name="Picture 3">
            <a:extLst>
              <a:ext uri="{FF2B5EF4-FFF2-40B4-BE49-F238E27FC236}">
                <a16:creationId xmlns:a16="http://schemas.microsoft.com/office/drawing/2014/main" id="{B746C1F5-3CD5-466B-A581-4D46E2DFD8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809750"/>
            <a:ext cx="4317999" cy="32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3FE23-7589-4635-B469-91D68FA91265}"/>
              </a:ext>
            </a:extLst>
          </p:cNvPr>
          <p:cNvSpPr>
            <a:spLocks noGrp="1"/>
          </p:cNvSpPr>
          <p:nvPr>
            <p:ph type="title"/>
          </p:nvPr>
        </p:nvSpPr>
        <p:spPr>
          <a:xfrm>
            <a:off x="2133600" y="304800"/>
            <a:ext cx="7924800" cy="1143000"/>
          </a:xfrm>
        </p:spPr>
        <p:txBody>
          <a:bodyPr/>
          <a:lstStyle/>
          <a:p>
            <a:pPr>
              <a:defRPr/>
            </a:pPr>
            <a:r>
              <a:rPr lang="en-US"/>
              <a:t>§ 63-3-131. Safety zone</a:t>
            </a:r>
          </a:p>
        </p:txBody>
      </p:sp>
      <p:sp>
        <p:nvSpPr>
          <p:cNvPr id="3" name="Content Placeholder 2">
            <a:extLst>
              <a:ext uri="{FF2B5EF4-FFF2-40B4-BE49-F238E27FC236}">
                <a16:creationId xmlns:a16="http://schemas.microsoft.com/office/drawing/2014/main" id="{C6B66C22-EC3A-480A-AB5E-C473693F2450}"/>
              </a:ext>
            </a:extLst>
          </p:cNvPr>
          <p:cNvSpPr>
            <a:spLocks noGrp="1"/>
          </p:cNvSpPr>
          <p:nvPr>
            <p:ph sz="quarter" idx="13"/>
          </p:nvPr>
        </p:nvSpPr>
        <p:spPr>
          <a:xfrm>
            <a:off x="2133600" y="1975757"/>
            <a:ext cx="7924800" cy="4114800"/>
          </a:xfrm>
        </p:spPr>
        <p:txBody>
          <a:bodyPr/>
          <a:lstStyle/>
          <a:p>
            <a:pPr>
              <a:defRPr/>
            </a:pPr>
            <a:r>
              <a:rPr lang="en-US"/>
              <a:t>“Safety zone” means the area or space officially set apart within a roadway for the exclusive use of pedestrians and which is protected or is so marked or indicated by adequate signs as to be plainly visible at all times while set apart as a safety zone.</a:t>
            </a:r>
          </a:p>
          <a:p>
            <a:pPr marL="0" indent="0">
              <a:buNone/>
              <a:defRPr/>
            </a:pPr>
            <a:r>
              <a:rPr lang="en-US"/>
              <a:t> </a:t>
            </a:r>
          </a:p>
          <a:p>
            <a:pPr marL="0" indent="0">
              <a:buNone/>
              <a:defRPr/>
            </a:pP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04CA-7D54-4EC0-A2F6-3F0ADF85BAF4}"/>
              </a:ext>
            </a:extLst>
          </p:cNvPr>
          <p:cNvSpPr>
            <a:spLocks noGrp="1"/>
          </p:cNvSpPr>
          <p:nvPr>
            <p:ph type="title"/>
          </p:nvPr>
        </p:nvSpPr>
        <p:spPr>
          <a:xfrm>
            <a:off x="2133600" y="304800"/>
            <a:ext cx="7924800" cy="1143000"/>
          </a:xfrm>
        </p:spPr>
        <p:txBody>
          <a:bodyPr>
            <a:normAutofit/>
          </a:bodyPr>
          <a:lstStyle/>
          <a:p>
            <a:pPr>
              <a:defRPr/>
            </a:pPr>
            <a:r>
              <a:rPr lang="en-US"/>
              <a:t>§ 63-3-133. Traffic control mergers</a:t>
            </a:r>
          </a:p>
        </p:txBody>
      </p:sp>
      <p:sp>
        <p:nvSpPr>
          <p:cNvPr id="3" name="Content Placeholder 2">
            <a:extLst>
              <a:ext uri="{FF2B5EF4-FFF2-40B4-BE49-F238E27FC236}">
                <a16:creationId xmlns:a16="http://schemas.microsoft.com/office/drawing/2014/main" id="{40D251AB-7AD8-4A4A-AD8D-34F7CFA5C35F}"/>
              </a:ext>
            </a:extLst>
          </p:cNvPr>
          <p:cNvSpPr>
            <a:spLocks noGrp="1"/>
          </p:cNvSpPr>
          <p:nvPr>
            <p:ph sz="quarter" idx="13"/>
          </p:nvPr>
        </p:nvSpPr>
        <p:spPr>
          <a:xfrm>
            <a:off x="2133600" y="1869621"/>
            <a:ext cx="7924800" cy="4114800"/>
          </a:xfrm>
        </p:spPr>
        <p:txBody>
          <a:bodyPr>
            <a:normAutofit fontScale="85000" lnSpcReduction="20000"/>
          </a:bodyPr>
          <a:lstStyle/>
          <a:p>
            <a:pPr>
              <a:defRPr/>
            </a:pPr>
            <a:r>
              <a:rPr lang="en-US" dirty="0"/>
              <a:t>(a) “</a:t>
            </a:r>
            <a:r>
              <a:rPr lang="en-US" b="1" u="sng" dirty="0"/>
              <a:t>Official traffic-control devices</a:t>
            </a:r>
            <a:r>
              <a:rPr lang="en-US" dirty="0"/>
              <a:t>” means all signs, signals, markings, and devices not inconsistent with this chapter placed or erected by authority of a public body or official having jurisdiction, for the purpose of regulating, warning, or guiding traffic.</a:t>
            </a:r>
          </a:p>
          <a:p>
            <a:pPr>
              <a:defRPr/>
            </a:pPr>
            <a:r>
              <a:rPr lang="en-US" dirty="0"/>
              <a:t>(b) “</a:t>
            </a:r>
            <a:r>
              <a:rPr lang="en-US" b="1" u="sng" dirty="0"/>
              <a:t>Official traffic-control signal</a:t>
            </a:r>
            <a:r>
              <a:rPr lang="en-US" dirty="0"/>
              <a:t>” means any device, whether manually, electrically or mechanically operated, by which traffic is alternately directed to stop and to proceed.</a:t>
            </a:r>
          </a:p>
          <a:p>
            <a:pPr>
              <a:defRPr/>
            </a:pPr>
            <a:r>
              <a:rPr lang="en-US" dirty="0"/>
              <a:t> (c) “</a:t>
            </a:r>
            <a:r>
              <a:rPr lang="en-US" b="1" u="sng" dirty="0"/>
              <a:t>Railroad sign or signal</a:t>
            </a:r>
            <a:r>
              <a:rPr lang="en-US" dirty="0"/>
              <a:t>” means any sign, signal, or device erected by authority of a public body or official or by a railroad and intended to give notice of the presence of railroad tracks or the approach of a railroad train.</a:t>
            </a:r>
          </a:p>
          <a:p>
            <a:pPr marL="0" indent="0">
              <a:buNone/>
              <a:defRPr/>
            </a:pPr>
            <a:endParaRPr lang="en-US" dirty="0"/>
          </a:p>
          <a:p>
            <a:pPr marL="0" indent="0">
              <a:buNone/>
              <a:defRPr/>
            </a:pP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89B1-33E0-4829-BB5D-D8150250B212}"/>
              </a:ext>
            </a:extLst>
          </p:cNvPr>
          <p:cNvSpPr>
            <a:spLocks noGrp="1"/>
          </p:cNvSpPr>
          <p:nvPr>
            <p:ph type="title"/>
          </p:nvPr>
        </p:nvSpPr>
        <p:spPr>
          <a:xfrm>
            <a:off x="647700" y="321129"/>
            <a:ext cx="3858986" cy="1143000"/>
          </a:xfrm>
        </p:spPr>
        <p:txBody>
          <a:bodyPr>
            <a:normAutofit fontScale="90000"/>
          </a:bodyPr>
          <a:lstStyle/>
          <a:p>
            <a:pPr>
              <a:defRPr/>
            </a:pPr>
            <a:r>
              <a:rPr lang="en-US" b="1"/>
              <a:t>§ 63-3-135</a:t>
            </a:r>
            <a:br>
              <a:rPr lang="en-US" b="1"/>
            </a:br>
            <a:r>
              <a:rPr lang="en-US" b="1"/>
              <a:t>Right-of-way</a:t>
            </a:r>
          </a:p>
        </p:txBody>
      </p:sp>
      <p:sp>
        <p:nvSpPr>
          <p:cNvPr id="3" name="Content Placeholder 2">
            <a:extLst>
              <a:ext uri="{FF2B5EF4-FFF2-40B4-BE49-F238E27FC236}">
                <a16:creationId xmlns:a16="http://schemas.microsoft.com/office/drawing/2014/main" id="{CB2E6A55-705B-494B-A25D-B03083CD75D8}"/>
              </a:ext>
            </a:extLst>
          </p:cNvPr>
          <p:cNvSpPr>
            <a:spLocks noGrp="1"/>
          </p:cNvSpPr>
          <p:nvPr>
            <p:ph sz="quarter" idx="13"/>
          </p:nvPr>
        </p:nvSpPr>
        <p:spPr>
          <a:xfrm>
            <a:off x="647699" y="2359479"/>
            <a:ext cx="3556907" cy="4114800"/>
          </a:xfrm>
        </p:spPr>
        <p:txBody>
          <a:bodyPr/>
          <a:lstStyle/>
          <a:p>
            <a:pPr>
              <a:defRPr/>
            </a:pPr>
            <a:r>
              <a:rPr lang="en-US"/>
              <a:t>“Right-of-way” means the privilege of the immediate use of the highway.</a:t>
            </a:r>
          </a:p>
          <a:p>
            <a:pPr marL="0" indent="0">
              <a:buNone/>
              <a:defRPr/>
            </a:pPr>
            <a:endParaRPr lang="en-US"/>
          </a:p>
          <a:p>
            <a:pPr marL="0" indent="0">
              <a:buNone/>
              <a:defRPr/>
            </a:pPr>
            <a:endParaRPr lang="en-US"/>
          </a:p>
        </p:txBody>
      </p:sp>
      <p:pic>
        <p:nvPicPr>
          <p:cNvPr id="35844" name="Picture 3">
            <a:extLst>
              <a:ext uri="{FF2B5EF4-FFF2-40B4-BE49-F238E27FC236}">
                <a16:creationId xmlns:a16="http://schemas.microsoft.com/office/drawing/2014/main" id="{3A2553C0-753C-4863-B620-18D28A57D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7633" y="555170"/>
            <a:ext cx="5009987" cy="6036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1FFFD-71E4-4DFD-8126-DC7E8BC1CF10}"/>
              </a:ext>
            </a:extLst>
          </p:cNvPr>
          <p:cNvSpPr>
            <a:spLocks noGrp="1"/>
          </p:cNvSpPr>
          <p:nvPr>
            <p:ph type="title"/>
          </p:nvPr>
        </p:nvSpPr>
        <p:spPr>
          <a:xfrm>
            <a:off x="612321" y="304800"/>
            <a:ext cx="10768693" cy="1143000"/>
          </a:xfrm>
        </p:spPr>
        <p:txBody>
          <a:bodyPr>
            <a:normAutofit fontScale="90000"/>
          </a:bodyPr>
          <a:lstStyle/>
          <a:p>
            <a:pPr algn="ctr">
              <a:defRPr/>
            </a:pPr>
            <a:br>
              <a:rPr lang="en-US" b="1" dirty="0"/>
            </a:br>
            <a:r>
              <a:rPr lang="en-US" b="1" dirty="0"/>
              <a:t>§ 63-3-502</a:t>
            </a:r>
            <a:br>
              <a:rPr lang="en-US" b="1" dirty="0"/>
            </a:br>
            <a:r>
              <a:rPr lang="en-US" b="1" dirty="0"/>
              <a:t>Racing motor vehicles or motorcycles on streets or highways; prohibition; definitions; penalties </a:t>
            </a:r>
            <a:br>
              <a:rPr lang="en-US" b="1" dirty="0"/>
            </a:br>
            <a:r>
              <a:rPr lang="en-US" b="1" dirty="0"/>
              <a:t>(1 of 2)</a:t>
            </a:r>
          </a:p>
        </p:txBody>
      </p:sp>
      <p:sp>
        <p:nvSpPr>
          <p:cNvPr id="3" name="Content Placeholder 2">
            <a:extLst>
              <a:ext uri="{FF2B5EF4-FFF2-40B4-BE49-F238E27FC236}">
                <a16:creationId xmlns:a16="http://schemas.microsoft.com/office/drawing/2014/main" id="{381DA175-0EAC-4D5D-9A0A-CC3339CC8CAC}"/>
              </a:ext>
            </a:extLst>
          </p:cNvPr>
          <p:cNvSpPr>
            <a:spLocks noGrp="1"/>
          </p:cNvSpPr>
          <p:nvPr>
            <p:ph sz="quarter" idx="13"/>
          </p:nvPr>
        </p:nvSpPr>
        <p:spPr>
          <a:xfrm>
            <a:off x="612321" y="2152650"/>
            <a:ext cx="10499272" cy="4400550"/>
          </a:xfrm>
        </p:spPr>
        <p:txBody>
          <a:bodyPr>
            <a:normAutofit fontScale="92500" lnSpcReduction="20000"/>
          </a:bodyPr>
          <a:lstStyle/>
          <a:p>
            <a:pPr>
              <a:defRPr/>
            </a:pPr>
            <a:r>
              <a:rPr lang="en-US"/>
              <a:t>Any person driving a motor vehicle or motorcycle upon a street or highway in a race, upon conviction, shall be punished as follows:</a:t>
            </a:r>
          </a:p>
          <a:p>
            <a:pPr>
              <a:defRPr/>
            </a:pPr>
            <a:r>
              <a:rPr lang="en-US"/>
              <a:t>A person convicted for the 1</a:t>
            </a:r>
            <a:r>
              <a:rPr lang="en-US" baseline="30000"/>
              <a:t>st</a:t>
            </a:r>
            <a:r>
              <a:rPr lang="en-US"/>
              <a:t> offense of violating this subsection shall be:</a:t>
            </a:r>
          </a:p>
          <a:p>
            <a:pPr lvl="1">
              <a:defRPr/>
            </a:pPr>
            <a:r>
              <a:rPr lang="en-US"/>
              <a:t> fined $250.00 - $1,000.00 </a:t>
            </a:r>
          </a:p>
          <a:p>
            <a:pPr lvl="1">
              <a:defRPr/>
            </a:pPr>
            <a:r>
              <a:rPr lang="en-US"/>
              <a:t>Jail for no more than 2 days</a:t>
            </a:r>
          </a:p>
          <a:p>
            <a:pPr lvl="1">
              <a:defRPr/>
            </a:pPr>
            <a:r>
              <a:rPr lang="en-US"/>
              <a:t>Or Both.</a:t>
            </a:r>
          </a:p>
          <a:p>
            <a:pPr>
              <a:defRPr/>
            </a:pPr>
            <a:r>
              <a:rPr lang="en-US"/>
              <a:t>For a 2</a:t>
            </a:r>
            <a:r>
              <a:rPr lang="en-US" baseline="30000"/>
              <a:t>nd</a:t>
            </a:r>
            <a:r>
              <a:rPr lang="en-US"/>
              <a:t> conviction of any person violating this subsection, both within 5  years, the person shall be: </a:t>
            </a:r>
          </a:p>
          <a:p>
            <a:pPr lvl="1">
              <a:defRPr/>
            </a:pPr>
            <a:r>
              <a:rPr lang="en-US"/>
              <a:t>fined $600.00 - $1,500.00, </a:t>
            </a:r>
          </a:p>
          <a:p>
            <a:pPr lvl="1">
              <a:defRPr/>
            </a:pPr>
            <a:r>
              <a:rPr lang="en-US"/>
              <a:t>shall be imprisoned not less than 5 days nor more than 1 year, </a:t>
            </a:r>
          </a:p>
          <a:p>
            <a:pPr lvl="1">
              <a:defRPr/>
            </a:pPr>
            <a:r>
              <a:rPr lang="en-US"/>
              <a:t>and shall be sentenced to community service work for not less than 10 days nor more than 1 year.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1FFFD-71E4-4DFD-8126-DC7E8BC1CF10}"/>
              </a:ext>
            </a:extLst>
          </p:cNvPr>
          <p:cNvSpPr>
            <a:spLocks noGrp="1"/>
          </p:cNvSpPr>
          <p:nvPr>
            <p:ph type="title"/>
          </p:nvPr>
        </p:nvSpPr>
        <p:spPr>
          <a:xfrm>
            <a:off x="612321" y="304800"/>
            <a:ext cx="10768693" cy="1143000"/>
          </a:xfrm>
        </p:spPr>
        <p:txBody>
          <a:bodyPr>
            <a:normAutofit fontScale="90000"/>
          </a:bodyPr>
          <a:lstStyle/>
          <a:p>
            <a:pPr algn="ctr">
              <a:defRPr/>
            </a:pPr>
            <a:br>
              <a:rPr lang="en-US" b="1" dirty="0"/>
            </a:br>
            <a:r>
              <a:rPr lang="en-US" b="1" dirty="0"/>
              <a:t>§ 63-3-502</a:t>
            </a:r>
            <a:br>
              <a:rPr lang="en-US" b="1" dirty="0"/>
            </a:br>
            <a:r>
              <a:rPr lang="en-US" b="1" dirty="0"/>
              <a:t>Racing motor vehicles or motorcycles on streets or highways; prohibition; definitions; penalties </a:t>
            </a:r>
            <a:br>
              <a:rPr lang="en-US" b="1" dirty="0"/>
            </a:br>
            <a:r>
              <a:rPr lang="en-US" b="1" dirty="0"/>
              <a:t>(2 of 2)</a:t>
            </a:r>
          </a:p>
        </p:txBody>
      </p:sp>
      <p:sp>
        <p:nvSpPr>
          <p:cNvPr id="3" name="Content Placeholder 2">
            <a:extLst>
              <a:ext uri="{FF2B5EF4-FFF2-40B4-BE49-F238E27FC236}">
                <a16:creationId xmlns:a16="http://schemas.microsoft.com/office/drawing/2014/main" id="{381DA175-0EAC-4D5D-9A0A-CC3339CC8CAC}"/>
              </a:ext>
            </a:extLst>
          </p:cNvPr>
          <p:cNvSpPr>
            <a:spLocks noGrp="1"/>
          </p:cNvSpPr>
          <p:nvPr>
            <p:ph sz="quarter" idx="13"/>
          </p:nvPr>
        </p:nvSpPr>
        <p:spPr>
          <a:xfrm>
            <a:off x="747031" y="2324100"/>
            <a:ext cx="10499272" cy="4400550"/>
          </a:xfrm>
        </p:spPr>
        <p:txBody>
          <a:bodyPr>
            <a:normAutofit lnSpcReduction="10000"/>
          </a:bodyPr>
          <a:lstStyle/>
          <a:p>
            <a:pPr>
              <a:defRPr/>
            </a:pPr>
            <a:r>
              <a:rPr lang="en-US"/>
              <a:t>For a 3</a:t>
            </a:r>
            <a:r>
              <a:rPr lang="en-US" baseline="30000"/>
              <a:t>rd</a:t>
            </a:r>
            <a:r>
              <a:rPr lang="en-US"/>
              <a:t>, 4</a:t>
            </a:r>
            <a:r>
              <a:rPr lang="en-US" baseline="30000"/>
              <a:t>th</a:t>
            </a:r>
            <a:r>
              <a:rPr lang="en-US"/>
              <a:t>, etc. (subsequent) conviction of any person violating this subsection, the offenses being committed within a period of 5 years, </a:t>
            </a:r>
          </a:p>
          <a:p>
            <a:pPr lvl="1">
              <a:defRPr/>
            </a:pPr>
            <a:r>
              <a:rPr lang="en-US"/>
              <a:t>the person shall be guilty of a felony and </a:t>
            </a:r>
          </a:p>
          <a:p>
            <a:pPr lvl="1">
              <a:defRPr/>
            </a:pPr>
            <a:r>
              <a:rPr lang="en-US"/>
              <a:t>fined $2,000.00-$5,000.00, </a:t>
            </a:r>
          </a:p>
          <a:p>
            <a:pPr lvl="1">
              <a:defRPr/>
            </a:pPr>
            <a:r>
              <a:rPr lang="en-US"/>
              <a:t>and shall serve not less than 1 year nor more than 5 years in the custody of the Department of Corrections; however, for any such offense that does not result in serious injury or death to any person, the sentence of incarceration may be served in the county jail at the discretion of the circuit court judge.</a:t>
            </a:r>
          </a:p>
          <a:p>
            <a:pPr lvl="1">
              <a:defRPr/>
            </a:pPr>
            <a:r>
              <a:rPr lang="en-US"/>
              <a:t>Commissioner of Public Safety shall suspend the driver’s license and driving privileges of the person for not less than 5 years.</a:t>
            </a:r>
          </a:p>
        </p:txBody>
      </p:sp>
    </p:spTree>
    <p:extLst>
      <p:ext uri="{BB962C8B-B14F-4D97-AF65-F5344CB8AC3E}">
        <p14:creationId xmlns:p14="http://schemas.microsoft.com/office/powerpoint/2010/main" val="383516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1FFFD-71E4-4DFD-8126-DC7E8BC1CF10}"/>
              </a:ext>
            </a:extLst>
          </p:cNvPr>
          <p:cNvSpPr>
            <a:spLocks noGrp="1"/>
          </p:cNvSpPr>
          <p:nvPr>
            <p:ph type="title"/>
          </p:nvPr>
        </p:nvSpPr>
        <p:spPr>
          <a:xfrm>
            <a:off x="612321" y="304800"/>
            <a:ext cx="10768693" cy="1143000"/>
          </a:xfrm>
        </p:spPr>
        <p:txBody>
          <a:bodyPr>
            <a:normAutofit fontScale="90000"/>
          </a:bodyPr>
          <a:lstStyle/>
          <a:p>
            <a:pPr algn="ctr">
              <a:defRPr/>
            </a:pPr>
            <a:br>
              <a:rPr lang="en-US" b="1" dirty="0"/>
            </a:br>
            <a:r>
              <a:rPr lang="en-US" b="1" dirty="0"/>
              <a:t>§ 63-3-505</a:t>
            </a:r>
            <a:br>
              <a:rPr lang="en-US" b="1" dirty="0"/>
            </a:br>
            <a:r>
              <a:rPr lang="en-US" b="1" dirty="0"/>
              <a:t>Required speed reductions</a:t>
            </a:r>
            <a:br>
              <a:rPr lang="en-US" b="1" dirty="0"/>
            </a:br>
            <a:endParaRPr lang="en-US" b="1" dirty="0"/>
          </a:p>
        </p:txBody>
      </p:sp>
      <p:sp>
        <p:nvSpPr>
          <p:cNvPr id="3" name="Content Placeholder 2">
            <a:extLst>
              <a:ext uri="{FF2B5EF4-FFF2-40B4-BE49-F238E27FC236}">
                <a16:creationId xmlns:a16="http://schemas.microsoft.com/office/drawing/2014/main" id="{381DA175-0EAC-4D5D-9A0A-CC3339CC8CAC}"/>
              </a:ext>
            </a:extLst>
          </p:cNvPr>
          <p:cNvSpPr>
            <a:spLocks noGrp="1"/>
          </p:cNvSpPr>
          <p:nvPr>
            <p:ph sz="quarter" idx="13"/>
          </p:nvPr>
        </p:nvSpPr>
        <p:spPr>
          <a:xfrm>
            <a:off x="681716" y="1632858"/>
            <a:ext cx="10699297" cy="4629150"/>
          </a:xfrm>
        </p:spPr>
        <p:txBody>
          <a:bodyPr>
            <a:normAutofit lnSpcReduction="10000"/>
          </a:bodyPr>
          <a:lstStyle/>
          <a:p>
            <a:pPr marL="0" lvl="0" indent="0">
              <a:buNone/>
              <a:defRPr/>
            </a:pPr>
            <a:r>
              <a:rPr lang="en-US" dirty="0"/>
              <a:t>The driver of </a:t>
            </a:r>
            <a:r>
              <a:rPr lang="en-US" b="1" dirty="0"/>
              <a:t>any motor vehicle </a:t>
            </a:r>
            <a:r>
              <a:rPr lang="en-US" u="sng" dirty="0"/>
              <a:t>must decrease speed</a:t>
            </a:r>
            <a:r>
              <a:rPr lang="en-US" dirty="0"/>
              <a:t> </a:t>
            </a:r>
          </a:p>
          <a:p>
            <a:pPr marL="0" lvl="0" indent="0">
              <a:buNone/>
              <a:defRPr/>
            </a:pPr>
            <a:r>
              <a:rPr lang="en-US" dirty="0"/>
              <a:t>when approaching and crossing an intersection, </a:t>
            </a:r>
          </a:p>
          <a:p>
            <a:pPr marL="0" lvl="0" indent="0">
              <a:buNone/>
              <a:defRPr/>
            </a:pPr>
            <a:r>
              <a:rPr lang="en-US" dirty="0"/>
              <a:t>when approaching and going around a curve, </a:t>
            </a:r>
          </a:p>
          <a:p>
            <a:pPr marL="0" lvl="0" indent="0">
              <a:buNone/>
              <a:defRPr/>
            </a:pPr>
            <a:r>
              <a:rPr lang="en-US" dirty="0"/>
              <a:t>when approaching a hill crest, </a:t>
            </a:r>
          </a:p>
          <a:p>
            <a:pPr marL="0" lvl="0" indent="0">
              <a:buNone/>
              <a:defRPr/>
            </a:pPr>
            <a:r>
              <a:rPr lang="en-US" dirty="0"/>
              <a:t>when traveling upon any narrow or winding roadway, or </a:t>
            </a:r>
          </a:p>
          <a:p>
            <a:pPr marL="0" lvl="0" indent="0">
              <a:buNone/>
              <a:defRPr/>
            </a:pPr>
            <a:r>
              <a:rPr lang="en-US" dirty="0"/>
              <a:t>when special hazard exists with respect to pedestrians or other traffic. </a:t>
            </a:r>
          </a:p>
          <a:p>
            <a:pPr marL="0" lvl="0" indent="0">
              <a:buNone/>
              <a:defRPr/>
            </a:pPr>
            <a:r>
              <a:rPr lang="en-US" u="sng" dirty="0"/>
              <a:t>All trucks, or truck-trailer combinations and passenger buses shall be required to reduce speed to 45 miles per hour during inclement weather when visibility is bad.</a:t>
            </a:r>
          </a:p>
        </p:txBody>
      </p:sp>
    </p:spTree>
    <p:extLst>
      <p:ext uri="{BB962C8B-B14F-4D97-AF65-F5344CB8AC3E}">
        <p14:creationId xmlns:p14="http://schemas.microsoft.com/office/powerpoint/2010/main" val="11467507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3685C-E316-472E-A60B-AD79D09E01A0}"/>
              </a:ext>
            </a:extLst>
          </p:cNvPr>
          <p:cNvSpPr>
            <a:spLocks noGrp="1"/>
          </p:cNvSpPr>
          <p:nvPr>
            <p:ph type="title"/>
          </p:nvPr>
        </p:nvSpPr>
        <p:spPr>
          <a:xfrm>
            <a:off x="643468" y="623392"/>
            <a:ext cx="3363974" cy="1607060"/>
          </a:xfrm>
          <a:noFill/>
          <a:ln w="19050">
            <a:solidFill>
              <a:schemeClr val="tx1"/>
            </a:solidFill>
          </a:ln>
        </p:spPr>
        <p:txBody>
          <a:bodyPr wrap="square" anchor="ctr">
            <a:normAutofit/>
          </a:bodyPr>
          <a:lstStyle/>
          <a:p>
            <a:pPr algn="ctr">
              <a:defRPr/>
            </a:pPr>
            <a:r>
              <a:rPr lang="en-US" sz="2800"/>
              <a:t>§ 63-3-605. One-way roads and rotaries</a:t>
            </a:r>
          </a:p>
        </p:txBody>
      </p:sp>
      <p:sp>
        <p:nvSpPr>
          <p:cNvPr id="3" name="Content Placeholder 2">
            <a:extLst>
              <a:ext uri="{FF2B5EF4-FFF2-40B4-BE49-F238E27FC236}">
                <a16:creationId xmlns:a16="http://schemas.microsoft.com/office/drawing/2014/main" id="{2429EA37-91FF-4D51-B050-C9647A723655}"/>
              </a:ext>
            </a:extLst>
          </p:cNvPr>
          <p:cNvSpPr>
            <a:spLocks noGrp="1"/>
          </p:cNvSpPr>
          <p:nvPr>
            <p:ph sz="quarter" idx="13"/>
          </p:nvPr>
        </p:nvSpPr>
        <p:spPr>
          <a:xfrm>
            <a:off x="643468" y="2638043"/>
            <a:ext cx="3363974" cy="3415623"/>
          </a:xfrm>
        </p:spPr>
        <p:txBody>
          <a:bodyPr>
            <a:normAutofit/>
          </a:bodyPr>
          <a:lstStyle/>
          <a:p>
            <a:pPr>
              <a:defRPr/>
            </a:pPr>
            <a:r>
              <a:rPr lang="en-US" sz="3200"/>
              <a:t>(2) A vehicle passing around a rotary traffic island shall be driven only to the right of such island.</a:t>
            </a:r>
          </a:p>
        </p:txBody>
      </p:sp>
      <p:pic>
        <p:nvPicPr>
          <p:cNvPr id="4" name="Picture 3">
            <a:extLst>
              <a:ext uri="{FF2B5EF4-FFF2-40B4-BE49-F238E27FC236}">
                <a16:creationId xmlns:a16="http://schemas.microsoft.com/office/drawing/2014/main" id="{380D93CB-5B68-4365-893E-09B8F4993247}"/>
              </a:ext>
            </a:extLst>
          </p:cNvPr>
          <p:cNvPicPr>
            <a:picLocks noChangeAspect="1"/>
          </p:cNvPicPr>
          <p:nvPr/>
        </p:nvPicPr>
        <p:blipFill>
          <a:blip r:embed="rId2"/>
          <a:stretch>
            <a:fillRect/>
          </a:stretch>
        </p:blipFill>
        <p:spPr>
          <a:xfrm>
            <a:off x="5297763" y="840445"/>
            <a:ext cx="6250769" cy="5016242"/>
          </a:xfrm>
          <a:prstGeom prst="rect">
            <a:avLst/>
          </a:prstGeom>
        </p:spPr>
      </p:pic>
    </p:spTree>
    <p:extLst>
      <p:ext uri="{BB962C8B-B14F-4D97-AF65-F5344CB8AC3E}">
        <p14:creationId xmlns:p14="http://schemas.microsoft.com/office/powerpoint/2010/main" val="3626313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8304D-C074-4CD0-BC78-1EAD32EC63EB}"/>
              </a:ext>
            </a:extLst>
          </p:cNvPr>
          <p:cNvSpPr>
            <a:spLocks noGrp="1"/>
          </p:cNvSpPr>
          <p:nvPr>
            <p:ph type="title"/>
          </p:nvPr>
        </p:nvSpPr>
        <p:spPr>
          <a:xfrm>
            <a:off x="1281793" y="304800"/>
            <a:ext cx="8776607" cy="1143000"/>
          </a:xfrm>
        </p:spPr>
        <p:txBody>
          <a:bodyPr>
            <a:normAutofit fontScale="90000"/>
          </a:bodyPr>
          <a:lstStyle/>
          <a:p>
            <a:pPr>
              <a:defRPr/>
            </a:pPr>
            <a:r>
              <a:rPr lang="en-US"/>
              <a:t>§ 63-3-615. Stopped school buses (1 of 3)</a:t>
            </a:r>
          </a:p>
        </p:txBody>
      </p:sp>
      <p:sp>
        <p:nvSpPr>
          <p:cNvPr id="3" name="Content Placeholder 2">
            <a:extLst>
              <a:ext uri="{FF2B5EF4-FFF2-40B4-BE49-F238E27FC236}">
                <a16:creationId xmlns:a16="http://schemas.microsoft.com/office/drawing/2014/main" id="{B7F18F6C-8B36-4D49-AF00-8E32E02BCD75}"/>
              </a:ext>
            </a:extLst>
          </p:cNvPr>
          <p:cNvSpPr>
            <a:spLocks noGrp="1"/>
          </p:cNvSpPr>
          <p:nvPr>
            <p:ph sz="quarter" idx="13"/>
          </p:nvPr>
        </p:nvSpPr>
        <p:spPr>
          <a:xfrm>
            <a:off x="1981200" y="1524000"/>
            <a:ext cx="7924800" cy="5029200"/>
          </a:xfrm>
        </p:spPr>
        <p:txBody>
          <a:bodyPr>
            <a:normAutofit fontScale="77500" lnSpcReduction="20000"/>
          </a:bodyPr>
          <a:lstStyle/>
          <a:p>
            <a:pPr>
              <a:defRPr/>
            </a:pPr>
            <a:r>
              <a:rPr lang="en-US" dirty="0"/>
              <a:t>(1)(a) The driver of a vehicle upon a street or highway upon meeting or overtaking any school bus that has stopped on the street or highway for the purpose of receiving or discharging any school children shall come to a complete stop at least ten (10) feet from the school bus before reaching the school bus when there is in operation on the school bus the flashing red lights provided in Section 63-7-23, or when a retractable, hand-operated stop sign is extended; the driver shall not proceed until the children have crossed the street or highway and the school bus has resumed motion or the flashing red lights are no longer actuated and the hand-operated stop sign is retracted.</a:t>
            </a:r>
          </a:p>
          <a:p>
            <a:pPr>
              <a:defRPr/>
            </a:pPr>
            <a:r>
              <a:rPr lang="en-US" dirty="0"/>
              <a:t>(b) The driver of a vehicle upon a divided highway that has four (4) lanes or more and permits at least two (2) lanes of traffic to travel in opposite directions need not stop upon meeting or passing a school bus that is stopped in the opposing roadway, or if the school bus is stopped in a loading zone that is a part of or adjacent to the highway and where pedestrians are not permitted to cross the roadway.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8304D-C074-4CD0-BC78-1EAD32EC63EB}"/>
              </a:ext>
            </a:extLst>
          </p:cNvPr>
          <p:cNvSpPr>
            <a:spLocks noGrp="1"/>
          </p:cNvSpPr>
          <p:nvPr>
            <p:ph type="title"/>
          </p:nvPr>
        </p:nvSpPr>
        <p:spPr>
          <a:xfrm>
            <a:off x="849086" y="304800"/>
            <a:ext cx="9209314" cy="1143000"/>
          </a:xfrm>
        </p:spPr>
        <p:txBody>
          <a:bodyPr>
            <a:normAutofit fontScale="90000"/>
          </a:bodyPr>
          <a:lstStyle/>
          <a:p>
            <a:pPr>
              <a:defRPr/>
            </a:pPr>
            <a:r>
              <a:rPr lang="en-US"/>
              <a:t>§ 63-3-615. Stopped school buses (2 of 3)</a:t>
            </a:r>
          </a:p>
        </p:txBody>
      </p:sp>
      <p:sp>
        <p:nvSpPr>
          <p:cNvPr id="3" name="Content Placeholder 2">
            <a:extLst>
              <a:ext uri="{FF2B5EF4-FFF2-40B4-BE49-F238E27FC236}">
                <a16:creationId xmlns:a16="http://schemas.microsoft.com/office/drawing/2014/main" id="{B7F18F6C-8B36-4D49-AF00-8E32E02BCD75}"/>
              </a:ext>
            </a:extLst>
          </p:cNvPr>
          <p:cNvSpPr>
            <a:spLocks noGrp="1"/>
          </p:cNvSpPr>
          <p:nvPr>
            <p:ph sz="quarter" idx="13"/>
          </p:nvPr>
        </p:nvSpPr>
        <p:spPr>
          <a:xfrm>
            <a:off x="1981200" y="1523999"/>
            <a:ext cx="7924800" cy="5489121"/>
          </a:xfrm>
        </p:spPr>
        <p:txBody>
          <a:bodyPr>
            <a:normAutofit fontScale="70000" lnSpcReduction="20000"/>
          </a:bodyPr>
          <a:lstStyle/>
          <a:p>
            <a:pPr>
              <a:defRPr/>
            </a:pPr>
            <a:r>
              <a:rPr lang="en-US" dirty="0"/>
              <a:t>(2)(a) Except as provided in paragraph (b), any person violating the provisions of subsection (1) of this section shall be guilty of a misdemeanor and upon a first conviction thereof shall be fined not less than Three Hundred Fifty Dollars ($350.00) nor more than Seven Hundred Fifty Dollars ($750.00), or imprisoned for not more than one (1) year, or both. For a second or subsequent offense, the offenses being committed within a period of five (5) years, the person shall be guilty of a misdemeanor and, upon conviction, shall be fined not less than Seven Hundred Fifty Dollars ($750.00) nor more than One Thousand Five Hundred Dollars ($1,500.00), or imprisoned for not more than one (1) year, or both. In addition, the Commissioner of Public Safety or his duly authorized designee, after conviction for a second or subsequent offense and upon receipt of the court abstract, shall suspend the driver's license and driving privileges of the person for a period of ninety (90) days.</a:t>
            </a:r>
          </a:p>
          <a:p>
            <a:pPr>
              <a:defRPr/>
            </a:pPr>
            <a:r>
              <a:rPr lang="en-US" dirty="0"/>
              <a:t>(b) A conviction under this section for a violation resulting in any injury to a child who is in the process of boarding or exiting a school bus shall be a violation of Section 97-3-7, and a violator shall be punished under subsection (2) of that section.</a:t>
            </a:r>
          </a:p>
          <a:p>
            <a:pPr>
              <a:defRPr/>
            </a:pPr>
            <a:r>
              <a:rPr lang="en-US" dirty="0"/>
              <a:t>(3) This section shall be applicable only in the event the school bus shall bear upon the front and rear thereon a plainly visible sign containing the words “school bus” in letters not less than four (4) inches in height.</a:t>
            </a:r>
          </a:p>
        </p:txBody>
      </p:sp>
    </p:spTree>
    <p:extLst>
      <p:ext uri="{BB962C8B-B14F-4D97-AF65-F5344CB8AC3E}">
        <p14:creationId xmlns:p14="http://schemas.microsoft.com/office/powerpoint/2010/main" val="42748019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8304D-C074-4CD0-BC78-1EAD32EC63EB}"/>
              </a:ext>
            </a:extLst>
          </p:cNvPr>
          <p:cNvSpPr>
            <a:spLocks noGrp="1"/>
          </p:cNvSpPr>
          <p:nvPr>
            <p:ph type="title"/>
          </p:nvPr>
        </p:nvSpPr>
        <p:spPr>
          <a:xfrm>
            <a:off x="1289957" y="304800"/>
            <a:ext cx="8768443" cy="1143000"/>
          </a:xfrm>
        </p:spPr>
        <p:txBody>
          <a:bodyPr>
            <a:normAutofit fontScale="90000"/>
          </a:bodyPr>
          <a:lstStyle/>
          <a:p>
            <a:pPr>
              <a:defRPr/>
            </a:pPr>
            <a:r>
              <a:rPr lang="en-US"/>
              <a:t>§ 63-3-615. Stopped school buses (3 of 3)</a:t>
            </a:r>
          </a:p>
        </p:txBody>
      </p:sp>
      <p:sp>
        <p:nvSpPr>
          <p:cNvPr id="3" name="Content Placeholder 2">
            <a:extLst>
              <a:ext uri="{FF2B5EF4-FFF2-40B4-BE49-F238E27FC236}">
                <a16:creationId xmlns:a16="http://schemas.microsoft.com/office/drawing/2014/main" id="{B7F18F6C-8B36-4D49-AF00-8E32E02BCD75}"/>
              </a:ext>
            </a:extLst>
          </p:cNvPr>
          <p:cNvSpPr>
            <a:spLocks noGrp="1"/>
          </p:cNvSpPr>
          <p:nvPr>
            <p:ph sz="quarter" idx="13"/>
          </p:nvPr>
        </p:nvSpPr>
        <p:spPr>
          <a:xfrm>
            <a:off x="1981200" y="1523999"/>
            <a:ext cx="7924800" cy="5489121"/>
          </a:xfrm>
        </p:spPr>
        <p:txBody>
          <a:bodyPr>
            <a:normAutofit fontScale="92500" lnSpcReduction="20000"/>
          </a:bodyPr>
          <a:lstStyle/>
          <a:p>
            <a:pPr>
              <a:defRPr/>
            </a:pPr>
            <a:r>
              <a:rPr lang="en-US"/>
              <a:t>(4) If any person witnesses the driver of any vehicle violating the provisions of this section and the identity of the driver of the vehicle is not otherwise apparent, it shall be a rebuttable inference that the person in whose name the vehicle is registered committed the violation. If charges are filed against multiple owners of a motor vehicle, only one (1) of the owners may be convicted and court costs may be assessed against only one (1) of the owners. If the vehicle that is involved in the violation is registered in the name of a rental or leasing company and the vehicle is rented or leased to another person at the time of the violation, the rental or leasing company may rebut the inference of guilt by providing the law enforcement officer or prosecuting authority with a copy of the rental or lease agreement in effect at the time of the violation.</a:t>
            </a:r>
          </a:p>
        </p:txBody>
      </p:sp>
    </p:spTree>
    <p:extLst>
      <p:ext uri="{BB962C8B-B14F-4D97-AF65-F5344CB8AC3E}">
        <p14:creationId xmlns:p14="http://schemas.microsoft.com/office/powerpoint/2010/main" val="20558538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C44C3-4CEC-44FD-A4A0-0E68DFEFA2A7}"/>
              </a:ext>
            </a:extLst>
          </p:cNvPr>
          <p:cNvSpPr>
            <a:spLocks noGrp="1"/>
          </p:cNvSpPr>
          <p:nvPr>
            <p:ph type="title"/>
          </p:nvPr>
        </p:nvSpPr>
        <p:spPr>
          <a:xfrm>
            <a:off x="2133600" y="304800"/>
            <a:ext cx="7924800" cy="1143000"/>
          </a:xfrm>
        </p:spPr>
        <p:txBody>
          <a:bodyPr>
            <a:normAutofit fontScale="90000"/>
          </a:bodyPr>
          <a:lstStyle/>
          <a:p>
            <a:pPr>
              <a:defRPr/>
            </a:pPr>
            <a:r>
              <a:rPr lang="en-US"/>
              <a:t>§ 63-3-617. Refusal to clear center</a:t>
            </a:r>
          </a:p>
        </p:txBody>
      </p:sp>
      <p:sp>
        <p:nvSpPr>
          <p:cNvPr id="3" name="Content Placeholder 2">
            <a:extLst>
              <a:ext uri="{FF2B5EF4-FFF2-40B4-BE49-F238E27FC236}">
                <a16:creationId xmlns:a16="http://schemas.microsoft.com/office/drawing/2014/main" id="{EF2D8216-15BB-4DA0-B3DB-5B47118029C3}"/>
              </a:ext>
            </a:extLst>
          </p:cNvPr>
          <p:cNvSpPr>
            <a:spLocks noGrp="1"/>
          </p:cNvSpPr>
          <p:nvPr>
            <p:ph sz="quarter" idx="13"/>
          </p:nvPr>
        </p:nvSpPr>
        <p:spPr>
          <a:xfrm>
            <a:off x="1981200" y="1524000"/>
            <a:ext cx="7924800" cy="4343400"/>
          </a:xfrm>
        </p:spPr>
        <p:txBody>
          <a:bodyPr/>
          <a:lstStyle/>
          <a:p>
            <a:pPr>
              <a:defRPr/>
            </a:pPr>
            <a:r>
              <a:rPr lang="en-US" dirty="0"/>
              <a:t>It shall be unlawful for the driver of any truck or other vehicle to drive in or near the center of any highway for a distance of more than two hundred yards, or at any time to refuse to turn to the right in order that any driver desiring to pass said truck or other vehicle, may drive at a higher legal rate of speed.</a:t>
            </a:r>
          </a:p>
          <a:p>
            <a:pPr>
              <a:defRPr/>
            </a:pPr>
            <a:endParaRPr lang="en-US" dirty="0"/>
          </a:p>
          <a:p>
            <a:pPr>
              <a:defRPr/>
            </a:pPr>
            <a:r>
              <a:rPr lang="en-US" dirty="0"/>
              <a:t>You may not cruise in the turning lane.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398C5-8FDD-4D2D-802D-727E800018F7}"/>
              </a:ext>
            </a:extLst>
          </p:cNvPr>
          <p:cNvSpPr>
            <a:spLocks noGrp="1"/>
          </p:cNvSpPr>
          <p:nvPr>
            <p:ph type="title"/>
          </p:nvPr>
        </p:nvSpPr>
        <p:spPr>
          <a:xfrm>
            <a:off x="2133600" y="304800"/>
            <a:ext cx="7924800" cy="1143000"/>
          </a:xfrm>
        </p:spPr>
        <p:txBody>
          <a:bodyPr/>
          <a:lstStyle/>
          <a:p>
            <a:pPr>
              <a:defRPr/>
            </a:pPr>
            <a:r>
              <a:rPr lang="en-US"/>
              <a:t>§ 63-3-619. Tailgating</a:t>
            </a:r>
          </a:p>
        </p:txBody>
      </p:sp>
      <p:sp>
        <p:nvSpPr>
          <p:cNvPr id="3" name="Content Placeholder 2">
            <a:extLst>
              <a:ext uri="{FF2B5EF4-FFF2-40B4-BE49-F238E27FC236}">
                <a16:creationId xmlns:a16="http://schemas.microsoft.com/office/drawing/2014/main" id="{B583C74A-94BE-4BF5-A636-CC3D2314E5B7}"/>
              </a:ext>
            </a:extLst>
          </p:cNvPr>
          <p:cNvSpPr>
            <a:spLocks noGrp="1"/>
          </p:cNvSpPr>
          <p:nvPr>
            <p:ph sz="quarter" idx="13"/>
          </p:nvPr>
        </p:nvSpPr>
        <p:spPr>
          <a:xfrm>
            <a:off x="1981200" y="1524000"/>
            <a:ext cx="7924800" cy="4343400"/>
          </a:xfrm>
        </p:spPr>
        <p:txBody>
          <a:bodyPr>
            <a:normAutofit fontScale="85000" lnSpcReduction="10000"/>
          </a:bodyPr>
          <a:lstStyle/>
          <a:p>
            <a:pPr>
              <a:defRPr/>
            </a:pPr>
            <a:r>
              <a:rPr lang="en-US"/>
              <a:t>(1) The driver of a motor vehicle shall not follow another vehicle more closely than is reasonable and prudent, having due regard for the speed of such vehicles and the traffic upon and the condition of the highway.</a:t>
            </a:r>
          </a:p>
          <a:p>
            <a:pPr>
              <a:defRPr/>
            </a:pPr>
            <a:endParaRPr lang="en-US"/>
          </a:p>
          <a:p>
            <a:pPr>
              <a:defRPr/>
            </a:pPr>
            <a:r>
              <a:rPr lang="en-US"/>
              <a:t>(2) The driver of any motor truck or motor truck drawing another vehicle when traveling upon a roadway outside of a business or residence district shall not follow within three hundred feet of another motor truck or motor truck drawing another vehicle. The provisions of this subsection shall not be construed to prevent overtaking and passing nor shall the same apply upon any lane specially designated for use by motor trucks.</a:t>
            </a:r>
          </a:p>
          <a:p>
            <a:pPr>
              <a:defRPr/>
            </a:pPr>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F3F3-EF3E-4E86-AAC7-B92A2A34513B}"/>
              </a:ext>
            </a:extLst>
          </p:cNvPr>
          <p:cNvSpPr>
            <a:spLocks noGrp="1"/>
          </p:cNvSpPr>
          <p:nvPr>
            <p:ph type="title"/>
          </p:nvPr>
        </p:nvSpPr>
        <p:spPr>
          <a:xfrm>
            <a:off x="2133600" y="304800"/>
            <a:ext cx="7924800" cy="1143000"/>
          </a:xfrm>
        </p:spPr>
        <p:txBody>
          <a:bodyPr>
            <a:normAutofit fontScale="90000"/>
          </a:bodyPr>
          <a:lstStyle/>
          <a:p>
            <a:pPr>
              <a:defRPr/>
            </a:pPr>
            <a:r>
              <a:rPr lang="en-US"/>
              <a:t>§ 63-3-621. Following fire apparatus or ambulance</a:t>
            </a:r>
          </a:p>
        </p:txBody>
      </p:sp>
      <p:sp>
        <p:nvSpPr>
          <p:cNvPr id="3" name="Content Placeholder 2">
            <a:extLst>
              <a:ext uri="{FF2B5EF4-FFF2-40B4-BE49-F238E27FC236}">
                <a16:creationId xmlns:a16="http://schemas.microsoft.com/office/drawing/2014/main" id="{9BC8E67D-FB19-4858-BF66-A2E160E652B2}"/>
              </a:ext>
            </a:extLst>
          </p:cNvPr>
          <p:cNvSpPr>
            <a:spLocks noGrp="1"/>
          </p:cNvSpPr>
          <p:nvPr>
            <p:ph sz="quarter" idx="13"/>
          </p:nvPr>
        </p:nvSpPr>
        <p:spPr>
          <a:xfrm>
            <a:off x="1981200" y="1524000"/>
            <a:ext cx="7924800" cy="4343400"/>
          </a:xfrm>
        </p:spPr>
        <p:txBody>
          <a:bodyPr>
            <a:normAutofit fontScale="92500" lnSpcReduction="10000"/>
          </a:bodyPr>
          <a:lstStyle/>
          <a:p>
            <a:pPr>
              <a:defRPr/>
            </a:pPr>
            <a:r>
              <a:rPr lang="en-US"/>
              <a:t>The driver of any vehicle other than one on official business shall not follow any fire apparatus traveling in response to a fire alarm closer than five hundred (500) feet or drive into or park such vehicle within the block where fire apparatus has stopped in answer to a fire alarm. The driver of any vehicle other than an official emergency vehicle shall not follow any moving ambulance that is engaged in an emergency medical call closer than five hundred (500) feet, or park the vehicle within two hundred (200) feet of where the ambulance has stopped to pick up or deliver a patient or otherwise render care at the scene of an ambulance call.</a:t>
            </a:r>
          </a:p>
          <a:p>
            <a:pPr>
              <a:defRPr/>
            </a:pPr>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B2DE-F335-4E1C-AB78-C0ED8E91DA26}"/>
              </a:ext>
            </a:extLst>
          </p:cNvPr>
          <p:cNvSpPr>
            <a:spLocks noGrp="1"/>
          </p:cNvSpPr>
          <p:nvPr>
            <p:ph type="title"/>
          </p:nvPr>
        </p:nvSpPr>
        <p:spPr>
          <a:xfrm>
            <a:off x="2133600" y="304800"/>
            <a:ext cx="7924800" cy="1143000"/>
          </a:xfrm>
        </p:spPr>
        <p:txBody>
          <a:bodyPr>
            <a:normAutofit fontScale="90000"/>
          </a:bodyPr>
          <a:lstStyle/>
          <a:p>
            <a:pPr>
              <a:defRPr/>
            </a:pPr>
            <a:r>
              <a:rPr lang="en-US"/>
              <a:t>§ 63-3-809. Yielding to and approaching emergency vehicles </a:t>
            </a:r>
          </a:p>
        </p:txBody>
      </p:sp>
      <p:sp>
        <p:nvSpPr>
          <p:cNvPr id="3" name="Content Placeholder 2">
            <a:extLst>
              <a:ext uri="{FF2B5EF4-FFF2-40B4-BE49-F238E27FC236}">
                <a16:creationId xmlns:a16="http://schemas.microsoft.com/office/drawing/2014/main" id="{E534B9CF-24F1-4C98-BAFB-874F05EEE978}"/>
              </a:ext>
            </a:extLst>
          </p:cNvPr>
          <p:cNvSpPr>
            <a:spLocks noGrp="1"/>
          </p:cNvSpPr>
          <p:nvPr>
            <p:ph sz="quarter" idx="13"/>
          </p:nvPr>
        </p:nvSpPr>
        <p:spPr>
          <a:xfrm>
            <a:off x="1924050" y="1728107"/>
            <a:ext cx="7924800" cy="4343400"/>
          </a:xfrm>
        </p:spPr>
        <p:txBody>
          <a:bodyPr>
            <a:normAutofit fontScale="62500" lnSpcReduction="20000"/>
          </a:bodyPr>
          <a:lstStyle/>
          <a:p>
            <a:pPr>
              <a:defRPr/>
            </a:pPr>
            <a:r>
              <a:rPr lang="en-US" dirty="0"/>
              <a:t>(1) Upon the immediate approach of an authorized emergency vehicle, when the driver is giving audible signal by siren, exhaust whistle, or bell, the driver of every other vehicle shall yield the right-of-way and shall immediately drive to a position parallel to, and as close as possible to, the right-hand edge or curb of the roadway clear of any intersection and shall stop and remain in such position until the authorized emergency vehicle has passed, except when otherwise directed by a law enforcement officer.</a:t>
            </a:r>
          </a:p>
          <a:p>
            <a:pPr>
              <a:defRPr/>
            </a:pPr>
            <a:r>
              <a:rPr lang="en-US" dirty="0"/>
              <a:t>(2) Upon approaching a stationary authorized emergency vehicle, when such vehicle is giving a signal by use of flashing, blinking, oscillating or rotating lights, as authorized under </a:t>
            </a:r>
            <a:r>
              <a:rPr lang="en-US" dirty="0">
                <a:hlinkClick r:id="rId2"/>
              </a:rPr>
              <a:t>Section 63-7-19</a:t>
            </a:r>
            <a:r>
              <a:rPr lang="en-US" dirty="0"/>
              <a:t>, a person who drives an approaching vehicle shall:</a:t>
            </a:r>
          </a:p>
          <a:p>
            <a:pPr>
              <a:defRPr/>
            </a:pPr>
            <a:r>
              <a:rPr lang="en-US" dirty="0"/>
              <a:t>(a) Proceeding with due caution, yield the right-of-way by making a lane change into a lane not adjacent to that of the authorized emergency vehicle, if possible with due regard to safety and traffic conditions, if on a roadway having at least four (4) lanes with not less than two (2) lanes proceeding in the same direction as the approaching vehicle; or</a:t>
            </a:r>
          </a:p>
          <a:p>
            <a:pPr>
              <a:defRPr/>
            </a:pPr>
            <a:r>
              <a:rPr lang="en-US" dirty="0"/>
              <a:t>(b) Proceeding with due caution, reduce the speed of the vehicle, maintaining a safe speed for road conditions and being prepared to stop, if changing lanes would be impossible or unsafe.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9865B-EE86-4976-972D-62C3668B26A3}"/>
              </a:ext>
            </a:extLst>
          </p:cNvPr>
          <p:cNvSpPr>
            <a:spLocks noGrp="1"/>
          </p:cNvSpPr>
          <p:nvPr>
            <p:ph type="title"/>
          </p:nvPr>
        </p:nvSpPr>
        <p:spPr>
          <a:xfrm>
            <a:off x="1200150" y="304800"/>
            <a:ext cx="8858250" cy="1143000"/>
          </a:xfrm>
        </p:spPr>
        <p:txBody>
          <a:bodyPr>
            <a:normAutofit fontScale="90000"/>
          </a:bodyPr>
          <a:lstStyle/>
          <a:p>
            <a:pPr>
              <a:defRPr/>
            </a:pPr>
            <a:r>
              <a:rPr lang="en-US"/>
              <a:t>§ 63-3-809. Yielding to and approaching emergency vehicles (</a:t>
            </a:r>
            <a:r>
              <a:rPr lang="en-US" err="1"/>
              <a:t>cont</a:t>
            </a:r>
            <a:r>
              <a:rPr lang="en-US"/>
              <a:t>…)</a:t>
            </a:r>
          </a:p>
        </p:txBody>
      </p:sp>
      <p:sp>
        <p:nvSpPr>
          <p:cNvPr id="3" name="Content Placeholder 2">
            <a:extLst>
              <a:ext uri="{FF2B5EF4-FFF2-40B4-BE49-F238E27FC236}">
                <a16:creationId xmlns:a16="http://schemas.microsoft.com/office/drawing/2014/main" id="{F565BDB7-4F11-4C8D-8AFE-F4CF3346A3A6}"/>
              </a:ext>
            </a:extLst>
          </p:cNvPr>
          <p:cNvSpPr>
            <a:spLocks noGrp="1"/>
          </p:cNvSpPr>
          <p:nvPr>
            <p:ph sz="quarter" idx="13"/>
          </p:nvPr>
        </p:nvSpPr>
        <p:spPr>
          <a:xfrm>
            <a:off x="1817914" y="1515836"/>
            <a:ext cx="7924800" cy="5260521"/>
          </a:xfrm>
        </p:spPr>
        <p:txBody>
          <a:bodyPr>
            <a:normAutofit fontScale="55000" lnSpcReduction="20000"/>
          </a:bodyPr>
          <a:lstStyle/>
          <a:p>
            <a:pPr>
              <a:defRPr/>
            </a:pPr>
            <a:r>
              <a:rPr lang="en-US"/>
              <a:t>(3) Upon approaching a stationary recovery vehicle, utility service vehicle, sanitation vehicle, or highway maintenance vehicle, when the stationary vehicle is giving a signal by use of authorized flashing lights, a person who drives an approaching vehicle shall:</a:t>
            </a:r>
          </a:p>
          <a:p>
            <a:pPr>
              <a:defRPr/>
            </a:pPr>
            <a:r>
              <a:rPr lang="en-US"/>
              <a:t>(a) Proceeding with due caution, yield the right-of-way by making a lane change into a lane not adjacent to the stationary vehicle, if possible, with due regard to safety and traffic conditions, if on a roadway having at least four (4) lanes with not less than two (2) lanes proceeding in the same direction as the approaching vehicle; o</a:t>
            </a:r>
          </a:p>
          <a:p>
            <a:pPr>
              <a:defRPr/>
            </a:pPr>
            <a:r>
              <a:rPr lang="en-US"/>
              <a:t>(b) Proceeding with due caution, reduce the speed of the vehicle, maintaining a safe speed for road conditions and being prepared to stop, if changing lanes would be impossible or unsafe.</a:t>
            </a:r>
          </a:p>
          <a:p>
            <a:pPr>
              <a:defRPr/>
            </a:pPr>
            <a:r>
              <a:rPr lang="en-US"/>
              <a:t>(4) For purposes of this section, unless the context otherwise clearly requires:</a:t>
            </a:r>
          </a:p>
          <a:p>
            <a:pPr>
              <a:defRPr/>
            </a:pPr>
            <a:r>
              <a:rPr lang="en-US"/>
              <a:t>(a) “Highway maintenance vehicle” means a vehicle used for the maintenance of highways and roadways in this state and is:</a:t>
            </a:r>
          </a:p>
          <a:p>
            <a:pPr>
              <a:defRPr/>
            </a:pPr>
            <a:r>
              <a:rPr lang="en-US"/>
              <a:t>(</a:t>
            </a:r>
            <a:r>
              <a:rPr lang="en-US" err="1"/>
              <a:t>i</a:t>
            </a:r>
            <a:r>
              <a:rPr lang="en-US"/>
              <a:t>) Owned or operated by the Department of Transportation, a county, a municipality or other political subdivision of this state; or</a:t>
            </a:r>
          </a:p>
          <a:p>
            <a:pPr>
              <a:defRPr/>
            </a:pPr>
            <a:r>
              <a:rPr lang="en-US"/>
              <a:t>(ii) Owned or operated by a contractor under contract with the Department of Transportation, a county, a municipality or other political subdivision of this state.</a:t>
            </a:r>
          </a:p>
          <a:p>
            <a:pPr>
              <a:defRPr/>
            </a:pPr>
            <a:r>
              <a:rPr lang="en-US"/>
              <a:t>(b) “Recovery vehicle” means a truck that is specifically designed for towing a disabled vehicle or a combination of vehicles.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9D450-18FE-4368-8E21-931AC711041E}"/>
              </a:ext>
            </a:extLst>
          </p:cNvPr>
          <p:cNvSpPr>
            <a:spLocks noGrp="1"/>
          </p:cNvSpPr>
          <p:nvPr>
            <p:ph type="title"/>
          </p:nvPr>
        </p:nvSpPr>
        <p:spPr>
          <a:xfrm>
            <a:off x="1355271" y="304800"/>
            <a:ext cx="8703129" cy="1143000"/>
          </a:xfrm>
        </p:spPr>
        <p:txBody>
          <a:bodyPr>
            <a:normAutofit fontScale="90000"/>
          </a:bodyPr>
          <a:lstStyle/>
          <a:p>
            <a:pPr>
              <a:defRPr/>
            </a:pPr>
            <a:r>
              <a:rPr lang="en-US"/>
              <a:t>§ 63-3-809. Yielding to and approaching emergency vehicles (</a:t>
            </a:r>
            <a:r>
              <a:rPr lang="en-US" err="1"/>
              <a:t>cont</a:t>
            </a:r>
            <a:r>
              <a:rPr lang="en-US"/>
              <a:t>…)</a:t>
            </a:r>
          </a:p>
        </p:txBody>
      </p:sp>
      <p:sp>
        <p:nvSpPr>
          <p:cNvPr id="3" name="Content Placeholder 2">
            <a:extLst>
              <a:ext uri="{FF2B5EF4-FFF2-40B4-BE49-F238E27FC236}">
                <a16:creationId xmlns:a16="http://schemas.microsoft.com/office/drawing/2014/main" id="{B1CEF230-BE57-47AB-98CD-0096BD49D91A}"/>
              </a:ext>
            </a:extLst>
          </p:cNvPr>
          <p:cNvSpPr>
            <a:spLocks noGrp="1"/>
          </p:cNvSpPr>
          <p:nvPr>
            <p:ph sz="quarter" idx="13"/>
          </p:nvPr>
        </p:nvSpPr>
        <p:spPr>
          <a:xfrm>
            <a:off x="1956707" y="1447800"/>
            <a:ext cx="7924800" cy="5178879"/>
          </a:xfrm>
        </p:spPr>
        <p:txBody>
          <a:bodyPr>
            <a:normAutofit fontScale="55000" lnSpcReduction="20000"/>
          </a:bodyPr>
          <a:lstStyle/>
          <a:p>
            <a:pPr>
              <a:defRPr/>
            </a:pPr>
            <a:r>
              <a:rPr lang="en-US"/>
              <a:t>(c) “Utility service vehicle” means a vehicle used by any person, municipality, county, electric cooperative, corporation, board, commission, district or any entity created or authorized by public act, private act or general law to provide electricity, natural gas, water, wastewater services, telecommunications services or any combination thereof, for sale to consumers in any particular service area, or by any contractor under contract with any such entity.</a:t>
            </a:r>
          </a:p>
          <a:p>
            <a:pPr>
              <a:defRPr/>
            </a:pPr>
            <a:r>
              <a:rPr lang="en-US"/>
              <a:t>(d) “Sanitation vehicle” means a vehicle used to collect solid waste, refuse or recyclable material that is:</a:t>
            </a:r>
          </a:p>
          <a:p>
            <a:pPr>
              <a:defRPr/>
            </a:pPr>
            <a:r>
              <a:rPr lang="en-US"/>
              <a:t>(</a:t>
            </a:r>
            <a:r>
              <a:rPr lang="en-US" err="1"/>
              <a:t>i</a:t>
            </a:r>
            <a:r>
              <a:rPr lang="en-US"/>
              <a:t>) Owned or operated by a county, a municipality or other political subdivision of this state; or</a:t>
            </a:r>
          </a:p>
          <a:p>
            <a:pPr>
              <a:defRPr/>
            </a:pPr>
            <a:r>
              <a:rPr lang="en-US"/>
              <a:t>(ii) Owned or operated by a contractor under contract with a county, a municipality or other political subdivision of this state.</a:t>
            </a:r>
          </a:p>
          <a:p>
            <a:pPr>
              <a:defRPr/>
            </a:pPr>
            <a:r>
              <a:rPr lang="en-US"/>
              <a:t>(5) Upon approaching a vehicle that is marked with some combination of white flashing strobe or amber and red lights, as provided in </a:t>
            </a:r>
            <a:r>
              <a:rPr lang="en-US">
                <a:hlinkClick r:id="rId2"/>
              </a:rPr>
              <a:t>Section 63-7-19</a:t>
            </a:r>
            <a:r>
              <a:rPr lang="en-US"/>
              <a:t>, that is operated by a United States rural mail carrier for the purpose of delivering United States mail, and that is stationary, including when the vehicle is signaling the intention to enter the roadway, a person who drives an approaching vehicle shall:</a:t>
            </a:r>
          </a:p>
          <a:p>
            <a:pPr>
              <a:defRPr/>
            </a:pPr>
            <a:r>
              <a:rPr lang="en-US"/>
              <a:t>(a) Proceeding with due caution, yield the right-of-way by making a lane change into a lane not adjacent to the stationary vehicle, if possible, with due regard to safety and traffic conditions, if on a roadway having at least four (4) lanes with not less than two (2) lanes proceeding in the same direction as the approaching vehicle; 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AE913-2118-4D2A-B94C-404E654F942C}"/>
              </a:ext>
            </a:extLst>
          </p:cNvPr>
          <p:cNvSpPr>
            <a:spLocks noGrp="1"/>
          </p:cNvSpPr>
          <p:nvPr>
            <p:ph type="title"/>
          </p:nvPr>
        </p:nvSpPr>
        <p:spPr>
          <a:xfrm>
            <a:off x="1453243" y="304800"/>
            <a:ext cx="8605157" cy="1143000"/>
          </a:xfrm>
        </p:spPr>
        <p:txBody>
          <a:bodyPr>
            <a:normAutofit fontScale="90000"/>
          </a:bodyPr>
          <a:lstStyle/>
          <a:p>
            <a:pPr>
              <a:defRPr/>
            </a:pPr>
            <a:r>
              <a:rPr lang="en-US"/>
              <a:t>§ 63-3-809. Yielding to and approaching emergency vehicles (</a:t>
            </a:r>
            <a:r>
              <a:rPr lang="en-US" err="1"/>
              <a:t>cont</a:t>
            </a:r>
            <a:r>
              <a:rPr lang="en-US"/>
              <a:t>…)</a:t>
            </a:r>
          </a:p>
        </p:txBody>
      </p:sp>
      <p:sp>
        <p:nvSpPr>
          <p:cNvPr id="3" name="Content Placeholder 2">
            <a:extLst>
              <a:ext uri="{FF2B5EF4-FFF2-40B4-BE49-F238E27FC236}">
                <a16:creationId xmlns:a16="http://schemas.microsoft.com/office/drawing/2014/main" id="{1E350383-F79A-4409-B0B1-292ED904B960}"/>
              </a:ext>
            </a:extLst>
          </p:cNvPr>
          <p:cNvSpPr>
            <a:spLocks noGrp="1"/>
          </p:cNvSpPr>
          <p:nvPr>
            <p:ph sz="quarter" idx="13"/>
          </p:nvPr>
        </p:nvSpPr>
        <p:spPr>
          <a:xfrm>
            <a:off x="1981200" y="1524000"/>
            <a:ext cx="7924800" cy="5113564"/>
          </a:xfrm>
        </p:spPr>
        <p:txBody>
          <a:bodyPr>
            <a:normAutofit fontScale="70000" lnSpcReduction="20000"/>
          </a:bodyPr>
          <a:lstStyle/>
          <a:p>
            <a:pPr>
              <a:defRPr/>
            </a:pPr>
            <a:r>
              <a:rPr lang="en-US"/>
              <a:t>(b) Proceeding with due caution, reduce the speed of the vehicle, maintaining a safe speed for road conditions and being prepared to stop, if changing lanes would be impossible or unsafe.</a:t>
            </a:r>
          </a:p>
          <a:p>
            <a:pPr>
              <a:defRPr/>
            </a:pPr>
            <a:r>
              <a:rPr lang="en-US"/>
              <a:t>(6) A violation of this section is a misdemeanor punishable by a fine:</a:t>
            </a:r>
          </a:p>
          <a:p>
            <a:pPr>
              <a:defRPr/>
            </a:pPr>
            <a:r>
              <a:rPr lang="en-US"/>
              <a:t>(a) Of not more than Two Hundred Fifty Dollars ($250.00); or</a:t>
            </a:r>
          </a:p>
          <a:p>
            <a:pPr>
              <a:defRPr/>
            </a:pPr>
            <a:r>
              <a:rPr lang="en-US"/>
              <a:t>(b) Of not more than One Thousand Dollars ($1,000.00) if violation of this section results in:</a:t>
            </a:r>
          </a:p>
          <a:p>
            <a:pPr>
              <a:defRPr/>
            </a:pPr>
            <a:r>
              <a:rPr lang="en-US"/>
              <a:t>(i) Property damage to the emergency vehicle, sanitation vehicle, highway maintenance vehicle, utility service vehicle, recovery vehicle or rural mail carrier vehicle; or</a:t>
            </a:r>
          </a:p>
          <a:p>
            <a:pPr>
              <a:defRPr/>
            </a:pPr>
            <a:r>
              <a:rPr lang="en-US"/>
              <a:t>(ii) Bodily injury to the driver or a passenger of any such vehicle.</a:t>
            </a:r>
          </a:p>
          <a:p>
            <a:pPr>
              <a:defRPr/>
            </a:pPr>
            <a:r>
              <a:rPr lang="en-US"/>
              <a:t>(7) This section shall not operate to relieve the driver of an authorized emergency vehicle, a sanitation vehicle, a recovery vehicle, a utility service vehicle, a highway maintenance vehicle or a rural mail carrier vehicle from the duty to drive with due regard for the safety of all persons using the roadway.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BA0B-E658-4A9C-A38F-1C93ED0854E3}"/>
              </a:ext>
            </a:extLst>
          </p:cNvPr>
          <p:cNvSpPr>
            <a:spLocks noGrp="1"/>
          </p:cNvSpPr>
          <p:nvPr>
            <p:ph type="title"/>
          </p:nvPr>
        </p:nvSpPr>
        <p:spPr>
          <a:xfrm>
            <a:off x="2133600" y="1088572"/>
            <a:ext cx="7924800" cy="1143000"/>
          </a:xfrm>
        </p:spPr>
        <p:txBody>
          <a:bodyPr>
            <a:normAutofit fontScale="90000"/>
          </a:bodyPr>
          <a:lstStyle/>
          <a:p>
            <a:pPr>
              <a:defRPr/>
            </a:pPr>
            <a:br>
              <a:rPr lang="en-US" dirty="0"/>
            </a:br>
            <a:r>
              <a:rPr lang="en-US" dirty="0"/>
              <a:t>§ 63-3-1101. Application to pedestrians</a:t>
            </a:r>
          </a:p>
        </p:txBody>
      </p:sp>
      <p:sp>
        <p:nvSpPr>
          <p:cNvPr id="3" name="Content Placeholder 2">
            <a:extLst>
              <a:ext uri="{FF2B5EF4-FFF2-40B4-BE49-F238E27FC236}">
                <a16:creationId xmlns:a16="http://schemas.microsoft.com/office/drawing/2014/main" id="{2829444F-9A65-4758-B5D3-2BA524D66C8C}"/>
              </a:ext>
            </a:extLst>
          </p:cNvPr>
          <p:cNvSpPr>
            <a:spLocks noGrp="1"/>
          </p:cNvSpPr>
          <p:nvPr>
            <p:ph sz="quarter" idx="13"/>
          </p:nvPr>
        </p:nvSpPr>
        <p:spPr>
          <a:xfrm>
            <a:off x="1866900" y="3369129"/>
            <a:ext cx="7924800" cy="4343400"/>
          </a:xfrm>
        </p:spPr>
        <p:txBody>
          <a:bodyPr/>
          <a:lstStyle/>
          <a:p>
            <a:pPr>
              <a:defRPr/>
            </a:pPr>
            <a:r>
              <a:rPr lang="en-US"/>
              <a:t>Pedestrians shall be subject to traffic control signals at intersections as heretofore declared in this chapter. At all other places pedestrians shall be accorded the privileges and shall be subject to the restrictions stated in this article.</a:t>
            </a:r>
          </a:p>
          <a:p>
            <a:pPr marL="0" indent="0">
              <a:buNone/>
              <a:defRPr/>
            </a:pP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2F102-CCCD-48BF-9233-31E2CDD810B2}"/>
              </a:ext>
            </a:extLst>
          </p:cNvPr>
          <p:cNvSpPr>
            <a:spLocks noGrp="1"/>
          </p:cNvSpPr>
          <p:nvPr>
            <p:ph type="title"/>
          </p:nvPr>
        </p:nvSpPr>
        <p:spPr>
          <a:xfrm>
            <a:off x="2133600" y="304800"/>
            <a:ext cx="7924800" cy="1143000"/>
          </a:xfrm>
        </p:spPr>
        <p:txBody>
          <a:bodyPr>
            <a:normAutofit fontScale="90000"/>
          </a:bodyPr>
          <a:lstStyle/>
          <a:p>
            <a:pPr>
              <a:defRPr/>
            </a:pPr>
            <a:r>
              <a:rPr lang="en-US"/>
              <a:t>§ 63-3-1103. Crosswalks, no traffic signals</a:t>
            </a:r>
          </a:p>
        </p:txBody>
      </p:sp>
      <p:sp>
        <p:nvSpPr>
          <p:cNvPr id="3" name="Content Placeholder 2">
            <a:extLst>
              <a:ext uri="{FF2B5EF4-FFF2-40B4-BE49-F238E27FC236}">
                <a16:creationId xmlns:a16="http://schemas.microsoft.com/office/drawing/2014/main" id="{1B7BFBDD-2328-4AF5-932D-C96D869991ED}"/>
              </a:ext>
            </a:extLst>
          </p:cNvPr>
          <p:cNvSpPr>
            <a:spLocks noGrp="1"/>
          </p:cNvSpPr>
          <p:nvPr>
            <p:ph sz="quarter" idx="13"/>
          </p:nvPr>
        </p:nvSpPr>
        <p:spPr>
          <a:xfrm>
            <a:off x="1981200" y="1524000"/>
            <a:ext cx="7924800" cy="4343400"/>
          </a:xfrm>
        </p:spPr>
        <p:txBody>
          <a:bodyPr>
            <a:normAutofit fontScale="92500" lnSpcReduction="10000"/>
          </a:bodyPr>
          <a:lstStyle/>
          <a:p>
            <a:pPr>
              <a:defRPr/>
            </a:pPr>
            <a:r>
              <a:rPr lang="en-US"/>
              <a:t>Where traffic control signals are not in place or in operation the driver of a vehicle shall yield the right-of-way, slowing down or stopping if need be to so yield, to a pedestrian crossing the roadway within any marked crosswalk or within any unmarked crosswalk at an intersection, except as otherwise provided in this article.</a:t>
            </a:r>
          </a:p>
          <a:p>
            <a:pPr>
              <a:defRPr/>
            </a:pPr>
            <a:r>
              <a:rPr lang="en-US"/>
              <a:t>Whenever any vehicle is stopped at a marked crosswalk or at any unmarked crosswalk at an intersection to permit a pedestrian to cross the roadway, the driver of any other vehicle approaching from the rear shall not overtake and pass such stopped vehicle.</a:t>
            </a:r>
          </a:p>
          <a:p>
            <a:pPr marL="0" indent="0">
              <a:buNone/>
              <a:defRPr/>
            </a:pPr>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E3403-FB48-4528-908F-7E6698531271}"/>
              </a:ext>
            </a:extLst>
          </p:cNvPr>
          <p:cNvSpPr>
            <a:spLocks noGrp="1"/>
          </p:cNvSpPr>
          <p:nvPr>
            <p:ph type="title"/>
          </p:nvPr>
        </p:nvSpPr>
        <p:spPr>
          <a:xfrm>
            <a:off x="2133600" y="304800"/>
            <a:ext cx="7924800" cy="1143000"/>
          </a:xfrm>
        </p:spPr>
        <p:txBody>
          <a:bodyPr>
            <a:normAutofit fontScale="90000"/>
          </a:bodyPr>
          <a:lstStyle/>
          <a:p>
            <a:pPr>
              <a:defRPr/>
            </a:pPr>
            <a:r>
              <a:rPr lang="en-US"/>
              <a:t>§ 63-3-1105. Disregarding crosswalk, tunnel or crossing</a:t>
            </a:r>
          </a:p>
        </p:txBody>
      </p:sp>
      <p:sp>
        <p:nvSpPr>
          <p:cNvPr id="3" name="Content Placeholder 2">
            <a:extLst>
              <a:ext uri="{FF2B5EF4-FFF2-40B4-BE49-F238E27FC236}">
                <a16:creationId xmlns:a16="http://schemas.microsoft.com/office/drawing/2014/main" id="{93A7A989-ED11-4AE7-9F68-0D4D23D736B6}"/>
              </a:ext>
            </a:extLst>
          </p:cNvPr>
          <p:cNvSpPr>
            <a:spLocks noGrp="1"/>
          </p:cNvSpPr>
          <p:nvPr>
            <p:ph sz="quarter" idx="13"/>
          </p:nvPr>
        </p:nvSpPr>
        <p:spPr>
          <a:xfrm>
            <a:off x="1981200" y="1524000"/>
            <a:ext cx="7924800" cy="4343400"/>
          </a:xfrm>
        </p:spPr>
        <p:txBody>
          <a:bodyPr>
            <a:normAutofit fontScale="92500"/>
          </a:bodyPr>
          <a:lstStyle/>
          <a:p>
            <a:pPr>
              <a:defRPr/>
            </a:pPr>
            <a:r>
              <a:rPr lang="en-US"/>
              <a:t>(1) Every pedestrian crossing a roadway at any point other than within a marked crosswalk or within an unmarked crosswalk at an intersection shall yield the right-of-way to all vehicles upon the roadway.</a:t>
            </a:r>
          </a:p>
          <a:p>
            <a:pPr>
              <a:defRPr/>
            </a:pPr>
            <a:r>
              <a:rPr lang="en-US"/>
              <a:t>(2) Any pedestrian crossing a roadway at a point where a pedestrian tunnel or overhead pedestrian crossing has been provided shall yield the right-of-way to all vehicles upon the roadway.</a:t>
            </a:r>
          </a:p>
          <a:p>
            <a:pPr>
              <a:defRPr/>
            </a:pPr>
            <a:r>
              <a:rPr lang="en-US"/>
              <a:t>(3) Between adjacent intersections at which traffic control signals are in operation pedestrians shall not cross at any place except in a marked crosswalk.</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6BD9C-D805-41E9-89C3-A6CED6060CE2}"/>
              </a:ext>
            </a:extLst>
          </p:cNvPr>
          <p:cNvSpPr>
            <a:spLocks noGrp="1"/>
          </p:cNvSpPr>
          <p:nvPr>
            <p:ph type="title"/>
          </p:nvPr>
        </p:nvSpPr>
        <p:spPr>
          <a:xfrm>
            <a:off x="2133600" y="304800"/>
            <a:ext cx="7924800" cy="1143000"/>
          </a:xfrm>
        </p:spPr>
        <p:txBody>
          <a:bodyPr>
            <a:normAutofit fontScale="90000"/>
          </a:bodyPr>
          <a:lstStyle/>
          <a:p>
            <a:pPr>
              <a:defRPr/>
            </a:pPr>
            <a:r>
              <a:rPr lang="en-US"/>
              <a:t>§ 63-3-1107. Keeping to right in crosswalks</a:t>
            </a:r>
          </a:p>
        </p:txBody>
      </p:sp>
      <p:sp>
        <p:nvSpPr>
          <p:cNvPr id="3" name="Content Placeholder 2">
            <a:extLst>
              <a:ext uri="{FF2B5EF4-FFF2-40B4-BE49-F238E27FC236}">
                <a16:creationId xmlns:a16="http://schemas.microsoft.com/office/drawing/2014/main" id="{AB88A5A0-1A43-4E57-A2D3-CE240DD83FBC}"/>
              </a:ext>
            </a:extLst>
          </p:cNvPr>
          <p:cNvSpPr>
            <a:spLocks noGrp="1"/>
          </p:cNvSpPr>
          <p:nvPr>
            <p:ph sz="quarter" idx="13"/>
          </p:nvPr>
        </p:nvSpPr>
        <p:spPr>
          <a:xfrm>
            <a:off x="1981200" y="1524000"/>
            <a:ext cx="7924800" cy="4343400"/>
          </a:xfrm>
        </p:spPr>
        <p:txBody>
          <a:bodyPr/>
          <a:lstStyle/>
          <a:p>
            <a:pPr marL="0" indent="0">
              <a:buNone/>
              <a:defRPr/>
            </a:pPr>
            <a:r>
              <a:rPr lang="en-US"/>
              <a:t> </a:t>
            </a:r>
          </a:p>
          <a:p>
            <a:pPr>
              <a:defRPr/>
            </a:pPr>
            <a:r>
              <a:rPr lang="en-US"/>
              <a:t>Pedestrians shall move, whenever practicable, upon the right half of crosswalks.</a:t>
            </a:r>
          </a:p>
          <a:p>
            <a:pPr marL="0" indent="0">
              <a:buNone/>
              <a:defRPr/>
            </a:pPr>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4B81A-F5EB-4292-BFAC-305B70152054}"/>
              </a:ext>
            </a:extLst>
          </p:cNvPr>
          <p:cNvSpPr>
            <a:spLocks noGrp="1"/>
          </p:cNvSpPr>
          <p:nvPr>
            <p:ph type="title"/>
          </p:nvPr>
        </p:nvSpPr>
        <p:spPr>
          <a:xfrm>
            <a:off x="835152" y="566928"/>
            <a:ext cx="3401568" cy="1143000"/>
          </a:xfrm>
        </p:spPr>
        <p:txBody>
          <a:bodyPr>
            <a:normAutofit fontScale="90000"/>
          </a:bodyPr>
          <a:lstStyle/>
          <a:p>
            <a:pPr>
              <a:defRPr/>
            </a:pPr>
            <a:r>
              <a:rPr lang="en-US"/>
              <a:t>§ 63-3-1109. Hitchhiking</a:t>
            </a:r>
          </a:p>
        </p:txBody>
      </p:sp>
      <p:sp>
        <p:nvSpPr>
          <p:cNvPr id="3" name="Content Placeholder 2">
            <a:extLst>
              <a:ext uri="{FF2B5EF4-FFF2-40B4-BE49-F238E27FC236}">
                <a16:creationId xmlns:a16="http://schemas.microsoft.com/office/drawing/2014/main" id="{2FE93395-5983-4FC8-B3AA-C502A99D7409}"/>
              </a:ext>
            </a:extLst>
          </p:cNvPr>
          <p:cNvSpPr>
            <a:spLocks noGrp="1"/>
          </p:cNvSpPr>
          <p:nvPr>
            <p:ph sz="quarter" idx="13"/>
          </p:nvPr>
        </p:nvSpPr>
        <p:spPr>
          <a:xfrm>
            <a:off x="591312" y="1712976"/>
            <a:ext cx="3889248" cy="4379976"/>
          </a:xfrm>
        </p:spPr>
        <p:txBody>
          <a:bodyPr/>
          <a:lstStyle/>
          <a:p>
            <a:pPr marL="0" indent="0">
              <a:buNone/>
              <a:defRPr/>
            </a:pPr>
            <a:r>
              <a:rPr lang="en-US" dirty="0"/>
              <a:t> </a:t>
            </a:r>
          </a:p>
          <a:p>
            <a:pPr>
              <a:defRPr/>
            </a:pPr>
            <a:r>
              <a:rPr lang="en-US" dirty="0"/>
              <a:t>No person shall stand in a roadway for the purpose of soliciting a ride from the driver of any private vehicle.</a:t>
            </a:r>
          </a:p>
          <a:p>
            <a:pPr marL="0" indent="0">
              <a:buNone/>
              <a:defRPr/>
            </a:pPr>
            <a:endParaRPr lang="en-US" dirty="0"/>
          </a:p>
        </p:txBody>
      </p:sp>
      <p:pic>
        <p:nvPicPr>
          <p:cNvPr id="4" name="Picture 3">
            <a:extLst>
              <a:ext uri="{FF2B5EF4-FFF2-40B4-BE49-F238E27FC236}">
                <a16:creationId xmlns:a16="http://schemas.microsoft.com/office/drawing/2014/main" id="{3AD3A706-079F-8E62-7085-4B4C896EBAAA}"/>
              </a:ext>
            </a:extLst>
          </p:cNvPr>
          <p:cNvPicPr>
            <a:picLocks noChangeAspect="1"/>
          </p:cNvPicPr>
          <p:nvPr/>
        </p:nvPicPr>
        <p:blipFill>
          <a:blip r:embed="rId2"/>
          <a:stretch>
            <a:fillRect/>
          </a:stretch>
        </p:blipFill>
        <p:spPr>
          <a:xfrm>
            <a:off x="4739794" y="1157976"/>
            <a:ext cx="6943651" cy="4654422"/>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D3F95-049F-4817-8E56-AB1BA2ACB155}"/>
              </a:ext>
            </a:extLst>
          </p:cNvPr>
          <p:cNvSpPr>
            <a:spLocks noGrp="1"/>
          </p:cNvSpPr>
          <p:nvPr>
            <p:ph type="title"/>
          </p:nvPr>
        </p:nvSpPr>
        <p:spPr>
          <a:xfrm>
            <a:off x="2133600" y="304800"/>
            <a:ext cx="7924800" cy="1143000"/>
          </a:xfrm>
        </p:spPr>
        <p:txBody>
          <a:bodyPr>
            <a:normAutofit fontScale="90000"/>
          </a:bodyPr>
          <a:lstStyle/>
          <a:p>
            <a:pPr>
              <a:defRPr/>
            </a:pPr>
            <a:r>
              <a:rPr lang="en-US" dirty="0"/>
              <a:t>§ 63-3-1111. White canes or guide dogs</a:t>
            </a:r>
          </a:p>
        </p:txBody>
      </p:sp>
      <p:sp>
        <p:nvSpPr>
          <p:cNvPr id="3" name="Content Placeholder 2">
            <a:extLst>
              <a:ext uri="{FF2B5EF4-FFF2-40B4-BE49-F238E27FC236}">
                <a16:creationId xmlns:a16="http://schemas.microsoft.com/office/drawing/2014/main" id="{FF53CB6A-5444-42B0-8D5E-8CA9CAB935DA}"/>
              </a:ext>
            </a:extLst>
          </p:cNvPr>
          <p:cNvSpPr>
            <a:spLocks noGrp="1"/>
          </p:cNvSpPr>
          <p:nvPr>
            <p:ph sz="quarter" idx="13"/>
          </p:nvPr>
        </p:nvSpPr>
        <p:spPr>
          <a:xfrm>
            <a:off x="1973036" y="1230084"/>
            <a:ext cx="7924800" cy="5717721"/>
          </a:xfrm>
        </p:spPr>
        <p:txBody>
          <a:bodyPr>
            <a:normAutofit fontScale="62500" lnSpcReduction="20000"/>
          </a:bodyPr>
          <a:lstStyle/>
          <a:p>
            <a:pPr marL="0" indent="0">
              <a:buNone/>
              <a:defRPr/>
            </a:pPr>
            <a:r>
              <a:rPr lang="en-US" dirty="0"/>
              <a:t> </a:t>
            </a:r>
          </a:p>
          <a:p>
            <a:pPr>
              <a:defRPr/>
            </a:pPr>
            <a:r>
              <a:rPr lang="en-US" dirty="0"/>
              <a:t>(1) Whenever a pedestrian is crossing or attempting to cross a public street or highway, at or near an intersection or crosswalk, guided by a guide dog or carrying in a raised or extended position a cane or walking stick which is metallic or white in color, or white tipped with red, the driver of every vehicle approaching in said intersection or crosswalk </a:t>
            </a:r>
            <a:r>
              <a:rPr lang="en-US" b="1" dirty="0"/>
              <a:t>shall take such precautions as may be necessary to avoid injuring or endangering such pedestrian, and if injury or danger to such pedestrian </a:t>
            </a:r>
            <a:r>
              <a:rPr lang="en-US" dirty="0"/>
              <a:t>can be avoided only by bringing his vehicle to a full stop, he shall bring his said vehicle to a full stop. The word “vehicle,” when used in this section, does not include a train operated on railroad tracks.</a:t>
            </a:r>
          </a:p>
          <a:p>
            <a:pPr>
              <a:defRPr/>
            </a:pPr>
            <a:r>
              <a:rPr lang="en-US" dirty="0"/>
              <a:t>(2) Nothing contained in this section shall be construed to deprive any totally or partially blind or otherwise incapacitated person, not carrying such a cane or walking stick or not being guided by a dog, of the rights and privileges conferred by law upon pedestrians crossing streets or highways. The failure of such totally or partially blind or otherwise incapacitated person to carry a cane or walking stick or to be guided by a guide dog upon the streets, highways or sidewalks of this state, shall not be held to constitute or be evidence of contributory negligence.</a:t>
            </a:r>
          </a:p>
          <a:p>
            <a:pPr>
              <a:defRPr/>
            </a:pPr>
            <a:r>
              <a:rPr lang="en-US" dirty="0"/>
              <a:t>(3) It shall be unlawful for any person, unless totally or partially blind or otherwise incapacitated, while on any public street or highway, to carry in a raised or extended position a cane or walking stick which is metallic or white in color, or white tipped with red.</a:t>
            </a:r>
          </a:p>
          <a:p>
            <a:pPr>
              <a:defRPr/>
            </a:pPr>
            <a:r>
              <a:rPr lang="en-US" dirty="0"/>
              <a:t>(4) The violation of any provision of this section shall be punishable by a fine of not more than twenty-five dollars ($25.00) or by imprisonment in the county jail for not more than ten (10) days.</a:t>
            </a:r>
          </a:p>
          <a:p>
            <a:pPr marL="0" indent="0">
              <a:buNone/>
              <a:defRPr/>
            </a:pPr>
            <a:endParaRPr lang="en-US" dirty="0"/>
          </a:p>
          <a:p>
            <a:pPr marL="0" indent="0">
              <a:buNone/>
              <a:defRPr/>
            </a:pP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A3FC2-C1B5-D6C4-8024-CDB576DB5C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9D600D-A961-F20D-4659-6CA94A972CAE}"/>
              </a:ext>
            </a:extLst>
          </p:cNvPr>
          <p:cNvSpPr>
            <a:spLocks noGrp="1"/>
          </p:cNvSpPr>
          <p:nvPr>
            <p:ph type="title"/>
          </p:nvPr>
        </p:nvSpPr>
        <p:spPr>
          <a:xfrm>
            <a:off x="2133600" y="304800"/>
            <a:ext cx="7924800" cy="1143000"/>
          </a:xfrm>
        </p:spPr>
        <p:txBody>
          <a:bodyPr/>
          <a:lstStyle/>
          <a:p>
            <a:pPr>
              <a:defRPr/>
            </a:pPr>
            <a:r>
              <a:rPr lang="en-US" dirty="0"/>
              <a:t>§ 63-3-1113. Safety zones</a:t>
            </a:r>
          </a:p>
        </p:txBody>
      </p:sp>
      <p:sp>
        <p:nvSpPr>
          <p:cNvPr id="3" name="Content Placeholder 2">
            <a:extLst>
              <a:ext uri="{FF2B5EF4-FFF2-40B4-BE49-F238E27FC236}">
                <a16:creationId xmlns:a16="http://schemas.microsoft.com/office/drawing/2014/main" id="{4437567E-C2DE-0B85-AB71-6B7E8EE83472}"/>
              </a:ext>
            </a:extLst>
          </p:cNvPr>
          <p:cNvSpPr>
            <a:spLocks noGrp="1"/>
          </p:cNvSpPr>
          <p:nvPr>
            <p:ph sz="quarter" idx="13"/>
          </p:nvPr>
        </p:nvSpPr>
        <p:spPr>
          <a:xfrm>
            <a:off x="1981200" y="1524000"/>
            <a:ext cx="7924800" cy="4343400"/>
          </a:xfrm>
        </p:spPr>
        <p:txBody>
          <a:bodyPr/>
          <a:lstStyle/>
          <a:p>
            <a:pPr>
              <a:defRPr/>
            </a:pPr>
            <a:r>
              <a:rPr lang="en-US" dirty="0"/>
              <a:t>No vehicle shall at any time be driven through or within a safety zone.</a:t>
            </a:r>
          </a:p>
          <a:p>
            <a:pPr marL="0" indent="0">
              <a:buNone/>
              <a:defRPr/>
            </a:pPr>
            <a:endParaRPr lang="en-US" dirty="0"/>
          </a:p>
          <a:p>
            <a:pPr marL="0" indent="0">
              <a:buNone/>
              <a:defRPr/>
            </a:pPr>
            <a:endParaRPr lang="en-US" dirty="0"/>
          </a:p>
        </p:txBody>
      </p:sp>
    </p:spTree>
    <p:extLst>
      <p:ext uri="{BB962C8B-B14F-4D97-AF65-F5344CB8AC3E}">
        <p14:creationId xmlns:p14="http://schemas.microsoft.com/office/powerpoint/2010/main" val="369508512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2EF1-2113-4EE5-911A-1DBCFDA674AB}"/>
              </a:ext>
            </a:extLst>
          </p:cNvPr>
          <p:cNvSpPr>
            <a:spLocks noGrp="1"/>
          </p:cNvSpPr>
          <p:nvPr>
            <p:ph type="title"/>
          </p:nvPr>
        </p:nvSpPr>
        <p:spPr>
          <a:xfrm>
            <a:off x="840492" y="304800"/>
            <a:ext cx="9241971" cy="1143000"/>
          </a:xfrm>
        </p:spPr>
        <p:txBody>
          <a:bodyPr>
            <a:normAutofit fontScale="90000"/>
          </a:bodyPr>
          <a:lstStyle/>
          <a:p>
            <a:pPr>
              <a:defRPr/>
            </a:pPr>
            <a:r>
              <a:rPr lang="en-US" dirty="0"/>
              <a:t>Article 25 – reckless or careless driving &amp; misc. rules</a:t>
            </a:r>
            <a:br>
              <a:rPr lang="en-US" dirty="0"/>
            </a:br>
            <a:r>
              <a:rPr lang="en-US" dirty="0"/>
              <a:t>§ 63-3-1201. Willful or wanton disregard</a:t>
            </a:r>
          </a:p>
        </p:txBody>
      </p:sp>
      <p:sp>
        <p:nvSpPr>
          <p:cNvPr id="3" name="Content Placeholder 2">
            <a:extLst>
              <a:ext uri="{FF2B5EF4-FFF2-40B4-BE49-F238E27FC236}">
                <a16:creationId xmlns:a16="http://schemas.microsoft.com/office/drawing/2014/main" id="{8BACFCF3-0C25-4DEB-9ED0-870464BB090E}"/>
              </a:ext>
            </a:extLst>
          </p:cNvPr>
          <p:cNvSpPr>
            <a:spLocks noGrp="1"/>
          </p:cNvSpPr>
          <p:nvPr>
            <p:ph sz="quarter" idx="13"/>
          </p:nvPr>
        </p:nvSpPr>
        <p:spPr>
          <a:xfrm>
            <a:off x="1393371" y="1842407"/>
            <a:ext cx="7924800" cy="4343400"/>
          </a:xfrm>
        </p:spPr>
        <p:txBody>
          <a:bodyPr>
            <a:normAutofit fontScale="92500" lnSpcReduction="20000"/>
          </a:bodyPr>
          <a:lstStyle/>
          <a:p>
            <a:pPr>
              <a:defRPr/>
            </a:pPr>
            <a:endParaRPr lang="en-US" dirty="0"/>
          </a:p>
          <a:p>
            <a:pPr>
              <a:defRPr/>
            </a:pPr>
            <a:r>
              <a:rPr lang="en-US" dirty="0"/>
              <a:t>Any person who drives any vehicle in such a manner as to indicate either a </a:t>
            </a:r>
            <a:r>
              <a:rPr lang="en-US" b="1" u="sng" dirty="0"/>
              <a:t>willful or a wanton disregard for the safety of persons or property is guilty of reckless driving</a:t>
            </a:r>
            <a:r>
              <a:rPr lang="en-US" dirty="0"/>
              <a:t>. Reckless driving shall be considered a greater offense than careless driving.</a:t>
            </a:r>
          </a:p>
          <a:p>
            <a:pPr>
              <a:defRPr/>
            </a:pPr>
            <a:r>
              <a:rPr lang="en-US" dirty="0"/>
              <a:t>Every person convicted of reckless driving shall be punished upon a first conviction by a fine of not less than Five Dollars ($5.00) nor more than One Hundred Dollars ($100.00), and on a second or subsequent conviction he may be punished by imprisonment for not more than ten (10) days or by a fine of not exceeding Five Hundred Dollars ($500.00), or by both.</a:t>
            </a:r>
          </a:p>
          <a:p>
            <a:pPr marL="0" indent="0">
              <a:buNone/>
              <a:defRPr/>
            </a:pPr>
            <a:endParaRPr lang="en-US" dirty="0"/>
          </a:p>
          <a:p>
            <a:pPr marL="0" indent="0">
              <a:buNone/>
              <a:defRPr/>
            </a:pP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605C0-2963-45AE-8BA7-14A916E59173}"/>
              </a:ext>
            </a:extLst>
          </p:cNvPr>
          <p:cNvSpPr>
            <a:spLocks noGrp="1"/>
          </p:cNvSpPr>
          <p:nvPr>
            <p:ph type="title"/>
          </p:nvPr>
        </p:nvSpPr>
        <p:spPr>
          <a:xfrm>
            <a:off x="2133600" y="304800"/>
            <a:ext cx="7924800" cy="1143000"/>
          </a:xfrm>
        </p:spPr>
        <p:txBody>
          <a:bodyPr>
            <a:normAutofit fontScale="90000"/>
          </a:bodyPr>
          <a:lstStyle/>
          <a:p>
            <a:pPr>
              <a:defRPr/>
            </a:pPr>
            <a:r>
              <a:rPr lang="en-US" dirty="0"/>
              <a:t>§ 63-3-1213. Careless or imprudent driving</a:t>
            </a:r>
          </a:p>
        </p:txBody>
      </p:sp>
      <p:sp>
        <p:nvSpPr>
          <p:cNvPr id="3" name="Content Placeholder 2">
            <a:extLst>
              <a:ext uri="{FF2B5EF4-FFF2-40B4-BE49-F238E27FC236}">
                <a16:creationId xmlns:a16="http://schemas.microsoft.com/office/drawing/2014/main" id="{7C0F7055-4A0F-4E9F-8005-FF87E79E76B4}"/>
              </a:ext>
            </a:extLst>
          </p:cNvPr>
          <p:cNvSpPr>
            <a:spLocks noGrp="1"/>
          </p:cNvSpPr>
          <p:nvPr>
            <p:ph sz="quarter" idx="13"/>
          </p:nvPr>
        </p:nvSpPr>
        <p:spPr>
          <a:xfrm>
            <a:off x="1981200" y="1524000"/>
            <a:ext cx="7924800" cy="4343400"/>
          </a:xfrm>
        </p:spPr>
        <p:txBody>
          <a:bodyPr/>
          <a:lstStyle/>
          <a:p>
            <a:pPr>
              <a:defRPr/>
            </a:pPr>
            <a:r>
              <a:rPr lang="en-US" dirty="0"/>
              <a:t>Any person who drives any vehicle in a careless or imprudent manner, </a:t>
            </a:r>
            <a:r>
              <a:rPr lang="en-US" b="1" u="sng" dirty="0"/>
              <a:t>without due regard for the width, grade, curves, corner, traffic and use of the streets and highways and all other attendant circumstances</a:t>
            </a:r>
            <a:r>
              <a:rPr lang="en-US" dirty="0"/>
              <a:t> is guilty of careless driving. Careless driving shall be considered a lesser offense than reckless driving.</a:t>
            </a:r>
          </a:p>
          <a:p>
            <a:pPr>
              <a:defRPr/>
            </a:pPr>
            <a:r>
              <a:rPr lang="en-US" dirty="0"/>
              <a:t>Every person convicted of careless driving shall be punished by a fine of not less than Five Dollars ($5.00) nor more than Fifty Dollars ($50.00).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E812D-AF35-403E-B58D-5CB134272509}"/>
              </a:ext>
            </a:extLst>
          </p:cNvPr>
          <p:cNvSpPr>
            <a:spLocks noGrp="1"/>
          </p:cNvSpPr>
          <p:nvPr>
            <p:ph type="title"/>
          </p:nvPr>
        </p:nvSpPr>
        <p:spPr>
          <a:xfrm>
            <a:off x="640080" y="5576887"/>
            <a:ext cx="10911840" cy="640081"/>
          </a:xfrm>
        </p:spPr>
        <p:txBody>
          <a:bodyPr vert="horz" lIns="91440" tIns="45720" rIns="91440" bIns="45720" rtlCol="0" anchor="ctr">
            <a:noAutofit/>
          </a:bodyPr>
          <a:lstStyle/>
          <a:p>
            <a:pPr algn="ctr"/>
            <a:r>
              <a:rPr lang="en-US" sz="4800" b="1" dirty="0"/>
              <a:t>Bicycles</a:t>
            </a:r>
          </a:p>
        </p:txBody>
      </p:sp>
      <p:pic>
        <p:nvPicPr>
          <p:cNvPr id="5" name="Content Placeholder 4" descr="A person riding a bike down a dirt road&#10;&#10;Description automatically generated">
            <a:extLst>
              <a:ext uri="{FF2B5EF4-FFF2-40B4-BE49-F238E27FC236}">
                <a16:creationId xmlns:a16="http://schemas.microsoft.com/office/drawing/2014/main" id="{DD636648-DCF7-41B6-8A4A-6B3E61BAF2C3}"/>
              </a:ext>
            </a:extLst>
          </p:cNvPr>
          <p:cNvPicPr>
            <a:picLocks noGrp="1" noChangeAspect="1"/>
          </p:cNvPicPr>
          <p:nvPr>
            <p:ph sz="quarter" idx="13"/>
          </p:nvPr>
        </p:nvPicPr>
        <p:blipFill rotWithShape="1">
          <a:blip r:embed="rId2"/>
          <a:srcRect t="8352" r="1" b="24993"/>
          <a:stretch/>
        </p:blipFill>
        <p:spPr>
          <a:xfrm>
            <a:off x="640080" y="640080"/>
            <a:ext cx="10911840" cy="4836795"/>
          </a:xfrm>
          <a:prstGeom prst="rect">
            <a:avLst/>
          </a:prstGeom>
          <a:ln w="19050">
            <a:solidFill>
              <a:schemeClr val="tx1"/>
            </a:solidFill>
            <a:miter lim="800000"/>
          </a:ln>
        </p:spPr>
      </p:pic>
    </p:spTree>
    <p:extLst>
      <p:ext uri="{BB962C8B-B14F-4D97-AF65-F5344CB8AC3E}">
        <p14:creationId xmlns:p14="http://schemas.microsoft.com/office/powerpoint/2010/main" val="36984727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CAA1-4EF8-44F3-81AE-C9F1301124EA}"/>
              </a:ext>
            </a:extLst>
          </p:cNvPr>
          <p:cNvSpPr>
            <a:spLocks noGrp="1"/>
          </p:cNvSpPr>
          <p:nvPr>
            <p:ph type="title"/>
          </p:nvPr>
        </p:nvSpPr>
        <p:spPr>
          <a:xfrm>
            <a:off x="2133600" y="152400"/>
            <a:ext cx="7924800" cy="1676400"/>
          </a:xfrm>
        </p:spPr>
        <p:txBody>
          <a:bodyPr>
            <a:normAutofit fontScale="90000"/>
          </a:bodyPr>
          <a:lstStyle/>
          <a:p>
            <a:pPr algn="ctr">
              <a:defRPr/>
            </a:pPr>
            <a:br>
              <a:rPr lang="en-US" dirty="0"/>
            </a:br>
            <a:r>
              <a:rPr lang="en-US" b="1" dirty="0"/>
              <a:t>§ 63-3-207</a:t>
            </a:r>
            <a:br>
              <a:rPr lang="en-US" b="1" dirty="0"/>
            </a:br>
            <a:r>
              <a:rPr lang="en-US" b="1" dirty="0"/>
              <a:t>Bicyclists, animal riders or drivers</a:t>
            </a:r>
          </a:p>
        </p:txBody>
      </p:sp>
      <p:sp>
        <p:nvSpPr>
          <p:cNvPr id="3" name="Content Placeholder 2">
            <a:extLst>
              <a:ext uri="{FF2B5EF4-FFF2-40B4-BE49-F238E27FC236}">
                <a16:creationId xmlns:a16="http://schemas.microsoft.com/office/drawing/2014/main" id="{FBFD18C6-773F-4529-8DB1-7D39C4D27762}"/>
              </a:ext>
            </a:extLst>
          </p:cNvPr>
          <p:cNvSpPr>
            <a:spLocks noGrp="1"/>
          </p:cNvSpPr>
          <p:nvPr>
            <p:ph sz="quarter" idx="13"/>
          </p:nvPr>
        </p:nvSpPr>
        <p:spPr>
          <a:xfrm>
            <a:off x="1981200" y="2057400"/>
            <a:ext cx="7924800" cy="3810000"/>
          </a:xfrm>
        </p:spPr>
        <p:txBody>
          <a:bodyPr/>
          <a:lstStyle/>
          <a:p>
            <a:pPr>
              <a:defRPr/>
            </a:pPr>
            <a:r>
              <a:rPr lang="en-US" dirty="0"/>
              <a:t>(1) This article applies to bicycles whenever they are operated upon any roadway or highway, or upon any path set aside for the exclusive use of bicycles.</a:t>
            </a:r>
          </a:p>
          <a:p>
            <a:pPr marL="0" indent="0">
              <a:buNone/>
              <a:defRPr/>
            </a:pPr>
            <a:endParaRPr lang="en-US" dirty="0"/>
          </a:p>
          <a:p>
            <a:pPr>
              <a:defRPr/>
            </a:pPr>
            <a:r>
              <a:rPr lang="en-US" dirty="0"/>
              <a:t>(2) A person riding a bicycle upon a roadway has all of the rights and is subject to all of the duties applicable to the driver of a vehicle, except as may be otherwise provided in this article.</a:t>
            </a:r>
          </a:p>
          <a:p>
            <a:pPr>
              <a:defRPr/>
            </a:pPr>
            <a:endParaRPr lang="en-US" dirty="0"/>
          </a:p>
        </p:txBody>
      </p:sp>
    </p:spTree>
    <p:extLst>
      <p:ext uri="{BB962C8B-B14F-4D97-AF65-F5344CB8AC3E}">
        <p14:creationId xmlns:p14="http://schemas.microsoft.com/office/powerpoint/2010/main" val="15555507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CAA1-4EF8-44F3-81AE-C9F1301124EA}"/>
              </a:ext>
            </a:extLst>
          </p:cNvPr>
          <p:cNvSpPr>
            <a:spLocks noGrp="1"/>
          </p:cNvSpPr>
          <p:nvPr>
            <p:ph type="title"/>
          </p:nvPr>
        </p:nvSpPr>
        <p:spPr>
          <a:xfrm>
            <a:off x="1196068" y="296636"/>
            <a:ext cx="9495064" cy="1676400"/>
          </a:xfrm>
        </p:spPr>
        <p:txBody>
          <a:bodyPr>
            <a:normAutofit fontScale="90000"/>
          </a:bodyPr>
          <a:lstStyle/>
          <a:p>
            <a:pPr algn="ctr">
              <a:defRPr/>
            </a:pPr>
            <a:r>
              <a:rPr lang="en-US" b="1" dirty="0">
                <a:latin typeface="Times New Roman" panose="02020603050405020304" pitchFamily="18" charset="0"/>
                <a:cs typeface="Times New Roman" panose="02020603050405020304" pitchFamily="18" charset="0"/>
              </a:rPr>
              <a:t>John Paul </a:t>
            </a:r>
            <a:r>
              <a:rPr lang="en-US" b="1" dirty="0" err="1">
                <a:latin typeface="Times New Roman" panose="02020603050405020304" pitchFamily="18" charset="0"/>
                <a:cs typeface="Times New Roman" panose="02020603050405020304" pitchFamily="18" charset="0"/>
              </a:rPr>
              <a:t>Frerer</a:t>
            </a:r>
            <a:r>
              <a:rPr lang="en-US" b="1" dirty="0">
                <a:latin typeface="Times New Roman" panose="02020603050405020304" pitchFamily="18" charset="0"/>
                <a:cs typeface="Times New Roman" panose="02020603050405020304" pitchFamily="18" charset="0"/>
              </a:rPr>
              <a:t> Bicycle Safety Act</a:t>
            </a:r>
            <a:br>
              <a:rPr lang="en-US" b="1" dirty="0"/>
            </a:br>
            <a:r>
              <a:rPr lang="en-US" b="1" dirty="0"/>
              <a:t>§ 63-3-1303</a:t>
            </a:r>
            <a:br>
              <a:rPr lang="en-US" b="1" dirty="0"/>
            </a:br>
            <a:r>
              <a:rPr lang="en-US" b="1" dirty="0"/>
              <a:t>Application; rights and duties of bicyclists</a:t>
            </a:r>
          </a:p>
        </p:txBody>
      </p:sp>
      <p:sp>
        <p:nvSpPr>
          <p:cNvPr id="3" name="Content Placeholder 2">
            <a:extLst>
              <a:ext uri="{FF2B5EF4-FFF2-40B4-BE49-F238E27FC236}">
                <a16:creationId xmlns:a16="http://schemas.microsoft.com/office/drawing/2014/main" id="{FBFD18C6-773F-4529-8DB1-7D39C4D27762}"/>
              </a:ext>
            </a:extLst>
          </p:cNvPr>
          <p:cNvSpPr>
            <a:spLocks noGrp="1"/>
          </p:cNvSpPr>
          <p:nvPr>
            <p:ph sz="quarter" idx="13"/>
          </p:nvPr>
        </p:nvSpPr>
        <p:spPr>
          <a:xfrm>
            <a:off x="1981200" y="2155372"/>
            <a:ext cx="7924800" cy="3810000"/>
          </a:xfrm>
        </p:spPr>
        <p:txBody>
          <a:bodyPr/>
          <a:lstStyle/>
          <a:p>
            <a:pPr>
              <a:defRPr/>
            </a:pPr>
            <a:r>
              <a:rPr lang="en-US"/>
              <a:t>(1) This article applies to bicycles whenever they are operated upon any roadway or highway, or upon any path set aside for the exclusive use of bicycles.</a:t>
            </a:r>
          </a:p>
          <a:p>
            <a:pPr marL="0" indent="0">
              <a:buNone/>
              <a:defRPr/>
            </a:pPr>
            <a:endParaRPr lang="en-US"/>
          </a:p>
          <a:p>
            <a:pPr>
              <a:defRPr/>
            </a:pPr>
            <a:r>
              <a:rPr lang="en-US"/>
              <a:t>(2) A person riding a bicycle upon a roadway has all of the rights and is subject to all of the duties applicable to the driver of a vehicle, except as may be otherwise provided in this article.</a:t>
            </a:r>
          </a:p>
          <a:p>
            <a:pPr>
              <a:defRPr/>
            </a:pPr>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A1BFF-AB6D-422D-9C65-307426BC7417}"/>
              </a:ext>
            </a:extLst>
          </p:cNvPr>
          <p:cNvSpPr>
            <a:spLocks noGrp="1"/>
          </p:cNvSpPr>
          <p:nvPr>
            <p:ph type="title"/>
          </p:nvPr>
        </p:nvSpPr>
        <p:spPr>
          <a:xfrm>
            <a:off x="1649185" y="381000"/>
            <a:ext cx="8588829" cy="1219200"/>
          </a:xfrm>
        </p:spPr>
        <p:txBody>
          <a:bodyPr>
            <a:normAutofit fontScale="90000"/>
          </a:bodyPr>
          <a:lstStyle/>
          <a:p>
            <a:pPr algn="ctr">
              <a:defRPr/>
            </a:pPr>
            <a:r>
              <a:rPr lang="en-US" b="1"/>
              <a:t>§ 63-3-1305</a:t>
            </a:r>
            <a:br>
              <a:rPr lang="en-US" b="1"/>
            </a:br>
            <a:r>
              <a:rPr lang="en-US" b="1"/>
              <a:t>Bicycle lane; defined; blocking; exception</a:t>
            </a:r>
          </a:p>
        </p:txBody>
      </p:sp>
      <p:sp>
        <p:nvSpPr>
          <p:cNvPr id="3" name="Content Placeholder 2">
            <a:extLst>
              <a:ext uri="{FF2B5EF4-FFF2-40B4-BE49-F238E27FC236}">
                <a16:creationId xmlns:a16="http://schemas.microsoft.com/office/drawing/2014/main" id="{C1EF27E1-FC6D-4EB2-A350-E093DDB73E2B}"/>
              </a:ext>
            </a:extLst>
          </p:cNvPr>
          <p:cNvSpPr>
            <a:spLocks noGrp="1"/>
          </p:cNvSpPr>
          <p:nvPr>
            <p:ph sz="quarter" idx="13"/>
          </p:nvPr>
        </p:nvSpPr>
        <p:spPr>
          <a:xfrm>
            <a:off x="1435552" y="1714500"/>
            <a:ext cx="9016093" cy="4694464"/>
          </a:xfrm>
        </p:spPr>
        <p:txBody>
          <a:bodyPr>
            <a:normAutofit fontScale="85000" lnSpcReduction="20000"/>
          </a:bodyPr>
          <a:lstStyle/>
          <a:p>
            <a:pPr marL="0" indent="0">
              <a:buNone/>
              <a:defRPr/>
            </a:pPr>
            <a:endParaRPr lang="en-US"/>
          </a:p>
          <a:p>
            <a:pPr>
              <a:defRPr/>
            </a:pPr>
            <a:r>
              <a:rPr lang="en-US" sz="3100"/>
              <a:t>(1) For purposes of this section, “bicycle lane” means a portion of the roadway or a lane separated from the roadway that has been designated by striping, pavement markings and signage for the preferential or exclusive use of bicyclists.</a:t>
            </a:r>
          </a:p>
          <a:p>
            <a:pPr>
              <a:defRPr/>
            </a:pPr>
            <a:r>
              <a:rPr lang="en-US" sz="3100"/>
              <a:t>(2) Whenever a bicycle lane has been provided adjacent to a roadway, the operator of a motor vehicle may not block the bicycle lane to oncoming bicycle traffic and shall yield to a bicyclist in the bicycle lane before entering or crossing the lane.</a:t>
            </a:r>
          </a:p>
          <a:p>
            <a:pPr>
              <a:defRPr/>
            </a:pPr>
            <a:r>
              <a:rPr lang="en-US" sz="3100"/>
              <a:t>(3) This section does not apply to vehicles engaged in providing public services, including, but not limited to, fire engines, police vehicles, ambulances, public utility vehicles, waste management trucks and tow trucks.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29796-F42D-41E1-B212-5AEF6D3A9A2B}"/>
              </a:ext>
            </a:extLst>
          </p:cNvPr>
          <p:cNvSpPr>
            <a:spLocks noGrp="1"/>
          </p:cNvSpPr>
          <p:nvPr>
            <p:ph type="title"/>
          </p:nvPr>
        </p:nvSpPr>
        <p:spPr>
          <a:xfrm>
            <a:off x="2133600" y="714375"/>
            <a:ext cx="7924800" cy="1219200"/>
          </a:xfrm>
        </p:spPr>
        <p:txBody>
          <a:bodyPr>
            <a:normAutofit fontScale="90000"/>
          </a:bodyPr>
          <a:lstStyle/>
          <a:p>
            <a:pPr algn="ctr">
              <a:defRPr/>
            </a:pPr>
            <a:r>
              <a:rPr lang="en-US" b="1" dirty="0"/>
              <a:t>§ 63-3-1307</a:t>
            </a:r>
            <a:br>
              <a:rPr lang="en-US" b="1" dirty="0"/>
            </a:br>
            <a:r>
              <a:rPr lang="en-US" b="1" dirty="0"/>
              <a:t>Operation of bicycles; road usage; care required; single or double file (1 of 2)</a:t>
            </a:r>
          </a:p>
        </p:txBody>
      </p:sp>
      <p:sp>
        <p:nvSpPr>
          <p:cNvPr id="3" name="Content Placeholder 2">
            <a:extLst>
              <a:ext uri="{FF2B5EF4-FFF2-40B4-BE49-F238E27FC236}">
                <a16:creationId xmlns:a16="http://schemas.microsoft.com/office/drawing/2014/main" id="{4BEC519E-D67D-4F99-B468-52FC3F5E4281}"/>
              </a:ext>
            </a:extLst>
          </p:cNvPr>
          <p:cNvSpPr>
            <a:spLocks noGrp="1"/>
          </p:cNvSpPr>
          <p:nvPr>
            <p:ph sz="quarter" idx="13"/>
          </p:nvPr>
        </p:nvSpPr>
        <p:spPr>
          <a:xfrm>
            <a:off x="1905000" y="2573110"/>
            <a:ext cx="7924800" cy="4792436"/>
          </a:xfrm>
        </p:spPr>
        <p:txBody>
          <a:bodyPr>
            <a:noAutofit/>
          </a:bodyPr>
          <a:lstStyle/>
          <a:p>
            <a:pPr>
              <a:defRPr/>
            </a:pPr>
            <a:r>
              <a:rPr lang="en-US" sz="2000" dirty="0"/>
              <a:t>(1) Every bicyclist operating a bicycle upon a roadway less than the normal speed of traffic shall ride as close as practicable to the right-hand curb or edge of the roadway except under any of the following conditions:</a:t>
            </a:r>
          </a:p>
          <a:p>
            <a:pPr>
              <a:defRPr/>
            </a:pPr>
            <a:r>
              <a:rPr lang="en-US" sz="2000" dirty="0"/>
              <a:t>(a) When it is unsafe to do so;</a:t>
            </a:r>
          </a:p>
          <a:p>
            <a:pPr>
              <a:defRPr/>
            </a:pPr>
            <a:r>
              <a:rPr lang="en-US" sz="2000" dirty="0"/>
              <a:t>(b) When overtaking and passing another bicycle or vehicle proceeding in the same direction;</a:t>
            </a:r>
          </a:p>
          <a:p>
            <a:pPr>
              <a:defRPr/>
            </a:pPr>
            <a:r>
              <a:rPr lang="en-US" sz="2000" dirty="0"/>
              <a:t>(c) When preparing for or making a left turn at an intersection or into a private road or driveway;</a:t>
            </a:r>
          </a:p>
          <a:p>
            <a:pPr>
              <a:defRPr/>
            </a:pPr>
            <a:r>
              <a:rPr lang="en-US" sz="2000" dirty="0"/>
              <a:t>(d) When proceeding straight in a place where right turns are permitted; and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29796-F42D-41E1-B212-5AEF6D3A9A2B}"/>
              </a:ext>
            </a:extLst>
          </p:cNvPr>
          <p:cNvSpPr>
            <a:spLocks noGrp="1"/>
          </p:cNvSpPr>
          <p:nvPr>
            <p:ph type="title"/>
          </p:nvPr>
        </p:nvSpPr>
        <p:spPr>
          <a:xfrm>
            <a:off x="2133600" y="685800"/>
            <a:ext cx="7924800" cy="1219200"/>
          </a:xfrm>
        </p:spPr>
        <p:txBody>
          <a:bodyPr>
            <a:normAutofit fontScale="90000"/>
          </a:bodyPr>
          <a:lstStyle/>
          <a:p>
            <a:pPr algn="ctr">
              <a:defRPr/>
            </a:pPr>
            <a:r>
              <a:rPr lang="en-US" b="1" dirty="0"/>
              <a:t>§ 63-3-1307</a:t>
            </a:r>
            <a:br>
              <a:rPr lang="en-US" b="1" dirty="0"/>
            </a:br>
            <a:r>
              <a:rPr lang="en-US" b="1" dirty="0"/>
              <a:t>Operation of bicycles; road usage; care required; single or double file (2 of 2)</a:t>
            </a:r>
          </a:p>
        </p:txBody>
      </p:sp>
      <p:sp>
        <p:nvSpPr>
          <p:cNvPr id="3" name="Content Placeholder 2">
            <a:extLst>
              <a:ext uri="{FF2B5EF4-FFF2-40B4-BE49-F238E27FC236}">
                <a16:creationId xmlns:a16="http://schemas.microsoft.com/office/drawing/2014/main" id="{4BEC519E-D67D-4F99-B468-52FC3F5E4281}"/>
              </a:ext>
            </a:extLst>
          </p:cNvPr>
          <p:cNvSpPr>
            <a:spLocks noGrp="1"/>
          </p:cNvSpPr>
          <p:nvPr>
            <p:ph sz="quarter" idx="13"/>
          </p:nvPr>
        </p:nvSpPr>
        <p:spPr>
          <a:xfrm>
            <a:off x="1847850" y="2563585"/>
            <a:ext cx="7924800" cy="4792436"/>
          </a:xfrm>
        </p:spPr>
        <p:txBody>
          <a:bodyPr>
            <a:noAutofit/>
          </a:bodyPr>
          <a:lstStyle/>
          <a:p>
            <a:pPr>
              <a:defRPr/>
            </a:pPr>
            <a:r>
              <a:rPr lang="en-US" sz="2000" dirty="0"/>
              <a:t>(e) When necessary to avoid hazardous conditions, including, but not limited to, fixed or moving objects, vehicles, bicycles, pedestrians, animals, surface hazards or a lane of substandard width that makes it unsafe to continue along the right portion of the way. For purposes of this paragraph, “lane of substandard width” means a lane that is too narrow for a bicycle and a vehicle to travel safely side by side in the lane.</a:t>
            </a:r>
          </a:p>
          <a:p>
            <a:pPr>
              <a:defRPr/>
            </a:pPr>
            <a:r>
              <a:rPr lang="en-US" sz="2000" dirty="0"/>
              <a:t>(2) When operating a bicycle upon a roadway, a bicyclist must exercise due care when passing or overtaking a vehicle that is standing or proceeding in the same direction.</a:t>
            </a:r>
          </a:p>
          <a:p>
            <a:pPr>
              <a:defRPr/>
            </a:pPr>
            <a:r>
              <a:rPr lang="en-US" sz="2000" dirty="0"/>
              <a:t>(3) Bicyclists riding bicycles upon a roadway shall not ride more than two (2) abreast, except on paths or parts of roadways set aside for exclusive use of bicycles.</a:t>
            </a:r>
          </a:p>
        </p:txBody>
      </p:sp>
    </p:spTree>
    <p:extLst>
      <p:ext uri="{BB962C8B-B14F-4D97-AF65-F5344CB8AC3E}">
        <p14:creationId xmlns:p14="http://schemas.microsoft.com/office/powerpoint/2010/main" val="15435610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677A9-E307-44FE-B4DE-6BCA87314B99}"/>
              </a:ext>
            </a:extLst>
          </p:cNvPr>
          <p:cNvSpPr>
            <a:spLocks noGrp="1"/>
          </p:cNvSpPr>
          <p:nvPr>
            <p:ph type="title"/>
          </p:nvPr>
        </p:nvSpPr>
        <p:spPr>
          <a:xfrm>
            <a:off x="2133600" y="304800"/>
            <a:ext cx="7924800" cy="1219200"/>
          </a:xfrm>
        </p:spPr>
        <p:txBody>
          <a:bodyPr>
            <a:normAutofit fontScale="90000"/>
          </a:bodyPr>
          <a:lstStyle/>
          <a:p>
            <a:pPr algn="ctr">
              <a:defRPr/>
            </a:pPr>
            <a:r>
              <a:rPr lang="en-US" b="1"/>
              <a:t>§ 63-3-1309</a:t>
            </a:r>
            <a:br>
              <a:rPr lang="en-US" b="1"/>
            </a:br>
            <a:r>
              <a:rPr lang="en-US" b="1"/>
              <a:t>Passing</a:t>
            </a:r>
          </a:p>
        </p:txBody>
      </p:sp>
      <p:sp>
        <p:nvSpPr>
          <p:cNvPr id="3" name="Content Placeholder 2">
            <a:extLst>
              <a:ext uri="{FF2B5EF4-FFF2-40B4-BE49-F238E27FC236}">
                <a16:creationId xmlns:a16="http://schemas.microsoft.com/office/drawing/2014/main" id="{74119CA6-170C-479E-B400-2700678CC483}"/>
              </a:ext>
            </a:extLst>
          </p:cNvPr>
          <p:cNvSpPr>
            <a:spLocks noGrp="1"/>
          </p:cNvSpPr>
          <p:nvPr>
            <p:ph sz="quarter" idx="13"/>
          </p:nvPr>
        </p:nvSpPr>
        <p:spPr>
          <a:xfrm>
            <a:off x="1997528" y="1853293"/>
            <a:ext cx="7924800" cy="4267200"/>
          </a:xfrm>
        </p:spPr>
        <p:txBody>
          <a:bodyPr>
            <a:normAutofit fontScale="92500" lnSpcReduction="20000"/>
          </a:bodyPr>
          <a:lstStyle/>
          <a:p>
            <a:pPr>
              <a:defRPr/>
            </a:pPr>
            <a:r>
              <a:rPr lang="en-US"/>
              <a:t>(1) While passing a bicyclist on a roadway, a motorist shall leave a safe distance of not less than three (3) feet between his vehicle and the bicyclist and shall maintain such clearance until safely past the bicycle.</a:t>
            </a:r>
          </a:p>
          <a:p>
            <a:pPr>
              <a:defRPr/>
            </a:pPr>
            <a:r>
              <a:rPr lang="en-US"/>
              <a:t>(2) A motor vehicle operator may pass a bicycle traveling in the same direction in a </a:t>
            </a:r>
            <a:r>
              <a:rPr lang="en-US" err="1"/>
              <a:t>nonpassing</a:t>
            </a:r>
            <a:r>
              <a:rPr lang="en-US"/>
              <a:t> zone with the duty to execute the pass only when it is safe to do so.</a:t>
            </a:r>
          </a:p>
          <a:p>
            <a:pPr>
              <a:defRPr/>
            </a:pPr>
            <a:r>
              <a:rPr lang="en-US"/>
              <a:t>(3) The operator of a vehicle that passes a bicyclist proceeding in the same direction may not make a right turn at any intersection or into any highway or driveway unless the turn can be made with reasonable safety.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13652-148E-4324-AD29-0FC3C1C004B9}"/>
              </a:ext>
            </a:extLst>
          </p:cNvPr>
          <p:cNvSpPr>
            <a:spLocks noGrp="1"/>
          </p:cNvSpPr>
          <p:nvPr>
            <p:ph type="title"/>
          </p:nvPr>
        </p:nvSpPr>
        <p:spPr>
          <a:xfrm>
            <a:off x="2133600" y="304800"/>
            <a:ext cx="7924800" cy="1219200"/>
          </a:xfrm>
        </p:spPr>
        <p:txBody>
          <a:bodyPr>
            <a:normAutofit fontScale="90000"/>
          </a:bodyPr>
          <a:lstStyle/>
          <a:p>
            <a:pPr algn="ctr">
              <a:defRPr/>
            </a:pPr>
            <a:r>
              <a:rPr lang="en-US" b="1"/>
              <a:t>§ 63-3-1311</a:t>
            </a:r>
            <a:br>
              <a:rPr lang="en-US" b="1"/>
            </a:br>
            <a:r>
              <a:rPr lang="en-US" b="1"/>
              <a:t>Signaling turns</a:t>
            </a:r>
          </a:p>
        </p:txBody>
      </p:sp>
      <p:sp>
        <p:nvSpPr>
          <p:cNvPr id="3" name="Content Placeholder 2">
            <a:extLst>
              <a:ext uri="{FF2B5EF4-FFF2-40B4-BE49-F238E27FC236}">
                <a16:creationId xmlns:a16="http://schemas.microsoft.com/office/drawing/2014/main" id="{FBF71791-8A58-4B84-A7FD-57307AFD725B}"/>
              </a:ext>
            </a:extLst>
          </p:cNvPr>
          <p:cNvSpPr>
            <a:spLocks noGrp="1"/>
          </p:cNvSpPr>
          <p:nvPr>
            <p:ph sz="quarter" idx="13"/>
          </p:nvPr>
        </p:nvSpPr>
        <p:spPr>
          <a:xfrm>
            <a:off x="1981200" y="1600200"/>
            <a:ext cx="7924800" cy="4267200"/>
          </a:xfrm>
        </p:spPr>
        <p:txBody>
          <a:bodyPr>
            <a:normAutofit fontScale="92500" lnSpcReduction="20000"/>
          </a:bodyPr>
          <a:lstStyle/>
          <a:p>
            <a:pPr>
              <a:defRPr/>
            </a:pPr>
            <a:r>
              <a:rPr lang="en-US"/>
              <a:t>(1) A bicyclist shall indicate a right turn by extending the left arm upward, by raising the left arm to the square, or by extending the right arm horizontally to the right.</a:t>
            </a:r>
          </a:p>
          <a:p>
            <a:pPr>
              <a:defRPr/>
            </a:pPr>
            <a:r>
              <a:rPr lang="en-US"/>
              <a:t>(2) A bicyclist shall indicate a left turn by extending the left arm horizontally.</a:t>
            </a:r>
          </a:p>
          <a:p>
            <a:pPr>
              <a:defRPr/>
            </a:pPr>
            <a:r>
              <a:rPr lang="en-US"/>
              <a:t>  (3) A bicyclist shall indicate stopping or decreasing speed by extending the left arm or the right arm downward.</a:t>
            </a:r>
          </a:p>
          <a:p>
            <a:pPr>
              <a:defRPr/>
            </a:pPr>
            <a:r>
              <a:rPr lang="en-US"/>
              <a:t>(4) A bicyclist is not required to give the signals continuously, if the hand or arm is needed to control the bicycle.</a:t>
            </a:r>
          </a:p>
          <a:p>
            <a:pPr>
              <a:defRPr/>
            </a:pPr>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A72B4-3C55-4DE8-8E4E-A462C1F0887A}"/>
              </a:ext>
            </a:extLst>
          </p:cNvPr>
          <p:cNvSpPr>
            <a:spLocks noGrp="1"/>
          </p:cNvSpPr>
          <p:nvPr>
            <p:ph type="title"/>
          </p:nvPr>
        </p:nvSpPr>
        <p:spPr>
          <a:xfrm>
            <a:off x="2133600" y="304800"/>
            <a:ext cx="7924800" cy="1219200"/>
          </a:xfrm>
        </p:spPr>
        <p:txBody>
          <a:bodyPr>
            <a:normAutofit fontScale="90000"/>
          </a:bodyPr>
          <a:lstStyle/>
          <a:p>
            <a:pPr algn="ctr">
              <a:defRPr/>
            </a:pPr>
            <a:r>
              <a:rPr lang="en-US" b="1"/>
              <a:t>§ 63-3-1313</a:t>
            </a:r>
            <a:br>
              <a:rPr lang="en-US" b="1"/>
            </a:br>
            <a:r>
              <a:rPr lang="en-US" b="1"/>
              <a:t>Harassment of bicyclist; offense; penalties</a:t>
            </a:r>
          </a:p>
        </p:txBody>
      </p:sp>
      <p:sp>
        <p:nvSpPr>
          <p:cNvPr id="3" name="Content Placeholder 2">
            <a:extLst>
              <a:ext uri="{FF2B5EF4-FFF2-40B4-BE49-F238E27FC236}">
                <a16:creationId xmlns:a16="http://schemas.microsoft.com/office/drawing/2014/main" id="{A91EA9A7-AA83-421A-84F4-2FB43A7253C3}"/>
              </a:ext>
            </a:extLst>
          </p:cNvPr>
          <p:cNvSpPr>
            <a:spLocks noGrp="1"/>
          </p:cNvSpPr>
          <p:nvPr>
            <p:ph sz="quarter" idx="13"/>
          </p:nvPr>
        </p:nvSpPr>
        <p:spPr>
          <a:xfrm>
            <a:off x="1981200" y="1967593"/>
            <a:ext cx="8411936" cy="4267200"/>
          </a:xfrm>
        </p:spPr>
        <p:txBody>
          <a:bodyPr>
            <a:normAutofit lnSpcReduction="10000"/>
          </a:bodyPr>
          <a:lstStyle/>
          <a:p>
            <a:pPr>
              <a:defRPr/>
            </a:pPr>
            <a:r>
              <a:rPr lang="en-US"/>
              <a:t>It is unlawful to harass, taunt or maliciously throw an object at or in the direction of any person riding a bicycle.</a:t>
            </a:r>
          </a:p>
          <a:p>
            <a:pPr>
              <a:defRPr/>
            </a:pPr>
            <a:r>
              <a:rPr lang="en-US"/>
              <a:t> A person convicted of a violation of this section shall be fined:</a:t>
            </a:r>
          </a:p>
          <a:p>
            <a:pPr marL="0" indent="0">
              <a:buNone/>
              <a:defRPr/>
            </a:pPr>
            <a:r>
              <a:rPr lang="en-US"/>
              <a:t>	-$100.00 for the first offense, </a:t>
            </a:r>
          </a:p>
          <a:p>
            <a:pPr marL="0" indent="0">
              <a:buNone/>
              <a:defRPr/>
            </a:pPr>
            <a:r>
              <a:rPr lang="en-US"/>
              <a:t>	-$500.00 for the second offense, and 	</a:t>
            </a:r>
          </a:p>
          <a:p>
            <a:pPr marL="0" indent="0">
              <a:buNone/>
              <a:defRPr/>
            </a:pPr>
            <a:r>
              <a:rPr lang="en-US"/>
              <a:t>	-$2,500.00 and imprisonment in the county jail 	for seven (7) days for the third and subsequent 	offenses.</a:t>
            </a:r>
          </a:p>
          <a:p>
            <a:pPr marL="0" indent="0">
              <a:buNone/>
              <a:defRPr/>
            </a:pPr>
            <a:endParaRPr lang="en-US"/>
          </a:p>
          <a:p>
            <a:pPr>
              <a:defRPr/>
            </a:pPr>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E8E04C0-FC14-4A87-A160-1E354BBE7459}"/>
              </a:ext>
            </a:extLst>
          </p:cNvPr>
          <p:cNvPicPr>
            <a:picLocks noGrp="1" noChangeAspect="1"/>
          </p:cNvPicPr>
          <p:nvPr>
            <p:ph sz="quarter" idx="13"/>
          </p:nvPr>
        </p:nvPicPr>
        <p:blipFill rotWithShape="1">
          <a:blip r:embed="rId2"/>
          <a:srcRect t="5492" b="12986"/>
          <a:stretch/>
        </p:blipFill>
        <p:spPr>
          <a:xfrm>
            <a:off x="20" y="10"/>
            <a:ext cx="12191980" cy="6857990"/>
          </a:xfrm>
          <a:prstGeom prst="rect">
            <a:avLst/>
          </a:prstGeom>
        </p:spPr>
      </p:pic>
      <p:sp>
        <p:nvSpPr>
          <p:cNvPr id="2" name="Title 1">
            <a:extLst>
              <a:ext uri="{FF2B5EF4-FFF2-40B4-BE49-F238E27FC236}">
                <a16:creationId xmlns:a16="http://schemas.microsoft.com/office/drawing/2014/main" id="{0282D534-E477-49CC-89C3-7D923B080CC7}"/>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a:solidFill>
                  <a:schemeClr val="tx1">
                    <a:lumMod val="85000"/>
                    <a:lumOff val="15000"/>
                  </a:schemeClr>
                </a:solidFill>
              </a:rPr>
              <a:t>All Terrain Vehicles</a:t>
            </a:r>
          </a:p>
        </p:txBody>
      </p:sp>
    </p:spTree>
    <p:extLst>
      <p:ext uri="{BB962C8B-B14F-4D97-AF65-F5344CB8AC3E}">
        <p14:creationId xmlns:p14="http://schemas.microsoft.com/office/powerpoint/2010/main" val="12918122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FFA21-378F-4FCD-BA9E-627F9623FC5E}"/>
              </a:ext>
            </a:extLst>
          </p:cNvPr>
          <p:cNvSpPr>
            <a:spLocks noGrp="1"/>
          </p:cNvSpPr>
          <p:nvPr>
            <p:ph type="title"/>
          </p:nvPr>
        </p:nvSpPr>
        <p:spPr/>
        <p:txBody>
          <a:bodyPr/>
          <a:lstStyle/>
          <a:p>
            <a:pPr algn="ctr"/>
            <a:r>
              <a:rPr lang="en-US" b="1"/>
              <a:t>ATV’s</a:t>
            </a:r>
          </a:p>
        </p:txBody>
      </p:sp>
      <p:sp>
        <p:nvSpPr>
          <p:cNvPr id="3" name="Content Placeholder 2">
            <a:extLst>
              <a:ext uri="{FF2B5EF4-FFF2-40B4-BE49-F238E27FC236}">
                <a16:creationId xmlns:a16="http://schemas.microsoft.com/office/drawing/2014/main" id="{F75CA419-BF9C-49B3-A0E6-9AFAD918CB52}"/>
              </a:ext>
            </a:extLst>
          </p:cNvPr>
          <p:cNvSpPr>
            <a:spLocks noGrp="1"/>
          </p:cNvSpPr>
          <p:nvPr>
            <p:ph sz="quarter" idx="13"/>
          </p:nvPr>
        </p:nvSpPr>
        <p:spPr/>
        <p:txBody>
          <a:bodyPr>
            <a:normAutofit fontScale="92500"/>
          </a:bodyPr>
          <a:lstStyle/>
          <a:p>
            <a:r>
              <a:rPr lang="en-US" dirty="0"/>
              <a:t>Any vehicle meeting the definition of “motor vehicle” as provided in Section 63-3-103 of the Mississippi Code must have a tag, inspection sticker, proper equipment, and insurance. </a:t>
            </a:r>
          </a:p>
          <a:p>
            <a:r>
              <a:rPr lang="en-US" dirty="0"/>
              <a:t>Section 63-3-103(b) states: ” ‘Motor vehicle’ means every vehicle which is self-propelled and every vehicle which is propelled by electric power obtained from overhead trolley wires, but not operated upon rails. </a:t>
            </a:r>
          </a:p>
          <a:p>
            <a:r>
              <a:rPr lang="en-US" dirty="0"/>
              <a:t>All terrain vehicles are “motor vehicles” and therefor require tags(Section 27-19-1 et seq), proper equipment(Section 63-7-1 et seq) and insurance(Section 63-15-1 et seq).</a:t>
            </a:r>
          </a:p>
          <a:p>
            <a:r>
              <a:rPr lang="en-US" dirty="0"/>
              <a:t>	2006 WL 2789826, (Miss. A.G. July 25, 2006)</a:t>
            </a:r>
          </a:p>
          <a:p>
            <a:endParaRPr lang="en-US" dirty="0"/>
          </a:p>
        </p:txBody>
      </p:sp>
    </p:spTree>
    <p:extLst>
      <p:ext uri="{BB962C8B-B14F-4D97-AF65-F5344CB8AC3E}">
        <p14:creationId xmlns:p14="http://schemas.microsoft.com/office/powerpoint/2010/main" val="23519624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46FD9F-1D18-480D-974D-8A6DD45899ED}"/>
              </a:ext>
            </a:extLst>
          </p:cNvPr>
          <p:cNvSpPr>
            <a:spLocks noGrp="1"/>
          </p:cNvSpPr>
          <p:nvPr>
            <p:ph type="title"/>
          </p:nvPr>
        </p:nvSpPr>
        <p:spPr>
          <a:xfrm>
            <a:off x="831850" y="576263"/>
            <a:ext cx="10515600" cy="2852737"/>
          </a:xfrm>
        </p:spPr>
        <p:txBody>
          <a:bodyPr>
            <a:normAutofit/>
          </a:bodyPr>
          <a:lstStyle/>
          <a:p>
            <a:pPr algn="ctr"/>
            <a:r>
              <a:rPr lang="en-US" sz="8000" b="1"/>
              <a:t>Seatbelts</a:t>
            </a:r>
          </a:p>
        </p:txBody>
      </p:sp>
      <p:sp>
        <p:nvSpPr>
          <p:cNvPr id="6" name="Text Placeholder 5">
            <a:extLst>
              <a:ext uri="{FF2B5EF4-FFF2-40B4-BE49-F238E27FC236}">
                <a16:creationId xmlns:a16="http://schemas.microsoft.com/office/drawing/2014/main" id="{C8F786DD-4CC4-452F-813B-87469E87D40C}"/>
              </a:ext>
            </a:extLst>
          </p:cNvPr>
          <p:cNvSpPr>
            <a:spLocks noGrp="1"/>
          </p:cNvSpPr>
          <p:nvPr>
            <p:ph type="body" idx="1"/>
          </p:nvPr>
        </p:nvSpPr>
        <p:spPr>
          <a:xfrm>
            <a:off x="838200" y="3707720"/>
            <a:ext cx="10515600" cy="1982787"/>
          </a:xfrm>
        </p:spPr>
        <p:txBody>
          <a:bodyPr>
            <a:normAutofit/>
          </a:bodyPr>
          <a:lstStyle/>
          <a:p>
            <a:pPr algn="ctr"/>
            <a:endParaRPr lang="en-US" sz="3600"/>
          </a:p>
        </p:txBody>
      </p:sp>
      <p:sp>
        <p:nvSpPr>
          <p:cNvPr id="4" name="Footer Placeholder 3">
            <a:extLst>
              <a:ext uri="{FF2B5EF4-FFF2-40B4-BE49-F238E27FC236}">
                <a16:creationId xmlns:a16="http://schemas.microsoft.com/office/drawing/2014/main" id="{056F0CAC-5876-4DB9-9449-E48CE1171999}"/>
              </a:ext>
            </a:extLst>
          </p:cNvPr>
          <p:cNvSpPr>
            <a:spLocks noGrp="1"/>
          </p:cNvSpPr>
          <p:nvPr>
            <p:ph type="ftr" sz="quarter" idx="11"/>
          </p:nvPr>
        </p:nvSpPr>
        <p:spPr/>
        <p:txBody>
          <a:bodyPr/>
          <a:lstStyle/>
          <a:p>
            <a:r>
              <a:rPr lang="en-US"/>
              <a:t>Miss. Dept. of Public Safety - Legal Division</a:t>
            </a:r>
          </a:p>
        </p:txBody>
      </p:sp>
      <p:graphicFrame>
        <p:nvGraphicFramePr>
          <p:cNvPr id="9" name="Diagram 8">
            <a:extLst>
              <a:ext uri="{FF2B5EF4-FFF2-40B4-BE49-F238E27FC236}">
                <a16:creationId xmlns:a16="http://schemas.microsoft.com/office/drawing/2014/main" id="{354A2678-A1E5-4C0C-852A-98A0BEC45B65}"/>
              </a:ext>
            </a:extLst>
          </p:cNvPr>
          <p:cNvGraphicFramePr/>
          <p:nvPr/>
        </p:nvGraphicFramePr>
        <p:xfrm>
          <a:off x="706891" y="605519"/>
          <a:ext cx="3258230" cy="26091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35196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Seatbelt Violations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351338"/>
          </a:xfrm>
        </p:spPr>
        <p:txBody>
          <a:bodyPr>
            <a:normAutofit/>
          </a:bodyPr>
          <a:lstStyle/>
          <a:p>
            <a:pPr marL="0" indent="0">
              <a:buNone/>
            </a:pPr>
            <a:endParaRPr lang="en-US" sz="3600"/>
          </a:p>
          <a:p>
            <a:r>
              <a:rPr lang="en-US" sz="3600"/>
              <a:t>63-2-1(1) </a:t>
            </a:r>
          </a:p>
          <a:p>
            <a:pPr marL="0" indent="0">
              <a:buNone/>
            </a:pPr>
            <a:r>
              <a:rPr lang="en-US" sz="3600"/>
              <a:t>-When a </a:t>
            </a:r>
            <a:r>
              <a:rPr lang="en-US" sz="3600" i="1" u="sng"/>
              <a:t>passenger motor vehicle</a:t>
            </a:r>
          </a:p>
          <a:p>
            <a:pPr marL="0" indent="0">
              <a:buNone/>
            </a:pPr>
            <a:r>
              <a:rPr lang="en-US" sz="3600"/>
              <a:t>-is operated in </a:t>
            </a:r>
            <a:r>
              <a:rPr lang="en-US" sz="3600" i="1" u="sng"/>
              <a:t>forward motion </a:t>
            </a:r>
          </a:p>
          <a:p>
            <a:pPr marL="0" indent="0">
              <a:buNone/>
            </a:pPr>
            <a:r>
              <a:rPr lang="en-US" sz="3600"/>
              <a:t>-on a </a:t>
            </a:r>
            <a:r>
              <a:rPr lang="en-US" sz="3600" u="sng"/>
              <a:t>public road</a:t>
            </a:r>
            <a:r>
              <a:rPr lang="en-US" sz="3600"/>
              <a:t>, street or highway within this state, </a:t>
            </a:r>
          </a:p>
          <a:p>
            <a:pPr marL="0" indent="0">
              <a:buNone/>
            </a:pPr>
            <a:r>
              <a:rPr lang="en-US" sz="3600"/>
              <a:t>-every operator and every passenger shall wear a properly fastened safety seat belt system, </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pic>
        <p:nvPicPr>
          <p:cNvPr id="7" name="Picture 6">
            <a:extLst>
              <a:ext uri="{FF2B5EF4-FFF2-40B4-BE49-F238E27FC236}">
                <a16:creationId xmlns:a16="http://schemas.microsoft.com/office/drawing/2014/main" id="{37C7D32D-D671-4C1B-87A5-74A5E6DD55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5885" y="405474"/>
            <a:ext cx="2304430" cy="2840301"/>
          </a:xfrm>
          <a:prstGeom prst="rect">
            <a:avLst/>
          </a:prstGeom>
        </p:spPr>
      </p:pic>
    </p:spTree>
    <p:extLst>
      <p:ext uri="{BB962C8B-B14F-4D97-AF65-F5344CB8AC3E}">
        <p14:creationId xmlns:p14="http://schemas.microsoft.com/office/powerpoint/2010/main" val="40856527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Seatbelt Violations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351338"/>
          </a:xfrm>
        </p:spPr>
        <p:txBody>
          <a:bodyPr>
            <a:normAutofit/>
          </a:bodyPr>
          <a:lstStyle/>
          <a:p>
            <a:pPr marL="0" indent="0">
              <a:buNone/>
            </a:pPr>
            <a:endParaRPr lang="en-US" sz="3600"/>
          </a:p>
          <a:p>
            <a:r>
              <a:rPr lang="en-US" sz="3600"/>
              <a:t>63-2-1(2) </a:t>
            </a:r>
          </a:p>
          <a:p>
            <a:pPr marL="0" indent="0">
              <a:buNone/>
            </a:pPr>
            <a:r>
              <a:rPr lang="en-US" sz="3600"/>
              <a:t>-“Passenger motor vehicle”</a:t>
            </a:r>
          </a:p>
          <a:p>
            <a:pPr marL="0" indent="0">
              <a:buNone/>
            </a:pPr>
            <a:r>
              <a:rPr lang="en-US" sz="3600"/>
              <a:t>-a motor vehicle designed to carry 15 or fewer passengers - including the driver</a:t>
            </a:r>
          </a:p>
          <a:p>
            <a:pPr marL="0" indent="0">
              <a:buNone/>
            </a:pPr>
            <a:r>
              <a:rPr lang="en-US" sz="3600"/>
              <a:t>-but does not include motorcycles, mopeds, all-terrain vehicles or trailers.</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spTree>
    <p:extLst>
      <p:ext uri="{BB962C8B-B14F-4D97-AF65-F5344CB8AC3E}">
        <p14:creationId xmlns:p14="http://schemas.microsoft.com/office/powerpoint/2010/main" val="40486506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Seatbelt Violations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833408"/>
          </a:xfrm>
        </p:spPr>
        <p:txBody>
          <a:bodyPr>
            <a:normAutofit/>
          </a:bodyPr>
          <a:lstStyle/>
          <a:p>
            <a:pPr marL="0" indent="0">
              <a:buNone/>
            </a:pPr>
            <a:endParaRPr lang="en-US" sz="3600"/>
          </a:p>
          <a:p>
            <a:r>
              <a:rPr lang="en-US" sz="3600"/>
              <a:t>What about autocycles?</a:t>
            </a:r>
          </a:p>
          <a:p>
            <a:pPr marL="0" indent="0">
              <a:buNone/>
            </a:pPr>
            <a:r>
              <a:rPr lang="en-US" sz="3600"/>
              <a:t>Autocycle motorists are required to wear seatbelts</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pic>
        <p:nvPicPr>
          <p:cNvPr id="9" name="Picture 8">
            <a:extLst>
              <a:ext uri="{FF2B5EF4-FFF2-40B4-BE49-F238E27FC236}">
                <a16:creationId xmlns:a16="http://schemas.microsoft.com/office/drawing/2014/main" id="{2C816CE9-E0B6-49B7-ACFC-1E2FBD9621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9229" y="3667125"/>
            <a:ext cx="3810000" cy="2540000"/>
          </a:xfrm>
          <a:prstGeom prst="rect">
            <a:avLst/>
          </a:prstGeom>
        </p:spPr>
      </p:pic>
    </p:spTree>
    <p:extLst>
      <p:ext uri="{BB962C8B-B14F-4D97-AF65-F5344CB8AC3E}">
        <p14:creationId xmlns:p14="http://schemas.microsoft.com/office/powerpoint/2010/main" val="13849365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Seatbelt Violations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351338"/>
          </a:xfrm>
        </p:spPr>
        <p:txBody>
          <a:bodyPr>
            <a:normAutofit/>
          </a:bodyPr>
          <a:lstStyle/>
          <a:p>
            <a:pPr marL="0" indent="0">
              <a:buNone/>
            </a:pPr>
            <a:endParaRPr lang="en-US" sz="3600"/>
          </a:p>
          <a:p>
            <a:r>
              <a:rPr lang="en-US" sz="3600"/>
              <a:t>63-2-1(3) </a:t>
            </a:r>
          </a:p>
          <a:p>
            <a:pPr marL="0" indent="0">
              <a:buNone/>
            </a:pPr>
            <a:r>
              <a:rPr lang="en-US" sz="3600"/>
              <a:t>Does not apply to:</a:t>
            </a:r>
          </a:p>
          <a:p>
            <a:pPr marL="0" indent="0">
              <a:buNone/>
            </a:pPr>
            <a:r>
              <a:rPr lang="en-US" sz="3600"/>
              <a:t>-farm vehicles</a:t>
            </a:r>
          </a:p>
          <a:p>
            <a:pPr marL="0" indent="0">
              <a:buNone/>
            </a:pPr>
            <a:r>
              <a:rPr lang="en-US" sz="3600"/>
              <a:t>-medical </a:t>
            </a:r>
            <a:r>
              <a:rPr lang="en-US" sz="3600" err="1"/>
              <a:t>exemptees</a:t>
            </a:r>
            <a:endParaRPr lang="en-US" sz="3600"/>
          </a:p>
          <a:p>
            <a:pPr marL="0" indent="0">
              <a:buNone/>
            </a:pPr>
            <a:r>
              <a:rPr lang="en-US" sz="3600"/>
              <a:t>-vehicle operated by US Postal Service/utility meter reader – while on duty</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pic>
        <p:nvPicPr>
          <p:cNvPr id="11" name="Picture 10" descr="A green truck driving down a dirt road&#10;&#10;Description automatically generated">
            <a:extLst>
              <a:ext uri="{FF2B5EF4-FFF2-40B4-BE49-F238E27FC236}">
                <a16:creationId xmlns:a16="http://schemas.microsoft.com/office/drawing/2014/main" id="{D0DF16D7-900C-42C0-8876-84EFF04D35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7514" y="2038776"/>
            <a:ext cx="3212646" cy="2178758"/>
          </a:xfrm>
          <a:prstGeom prst="rect">
            <a:avLst/>
          </a:prstGeom>
        </p:spPr>
      </p:pic>
    </p:spTree>
    <p:extLst>
      <p:ext uri="{BB962C8B-B14F-4D97-AF65-F5344CB8AC3E}">
        <p14:creationId xmlns:p14="http://schemas.microsoft.com/office/powerpoint/2010/main" val="581564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Seatbelt Violations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351338"/>
          </a:xfrm>
        </p:spPr>
        <p:txBody>
          <a:bodyPr>
            <a:normAutofit/>
          </a:bodyPr>
          <a:lstStyle/>
          <a:p>
            <a:pPr marL="0" indent="0">
              <a:buNone/>
            </a:pPr>
            <a:endParaRPr lang="en-US" sz="3600"/>
          </a:p>
          <a:p>
            <a:r>
              <a:rPr lang="en-US" sz="3600"/>
              <a:t>63-2-1(3) </a:t>
            </a:r>
          </a:p>
          <a:p>
            <a:pPr marL="0" indent="0">
              <a:buNone/>
            </a:pPr>
            <a:r>
              <a:rPr lang="en-US" sz="3600"/>
              <a:t>Also does not apply to:</a:t>
            </a:r>
          </a:p>
          <a:p>
            <a:pPr marL="0" indent="0">
              <a:buNone/>
            </a:pPr>
            <a:r>
              <a:rPr lang="en-US" sz="3600"/>
              <a:t>-buses</a:t>
            </a:r>
          </a:p>
          <a:p>
            <a:pPr marL="0" indent="0">
              <a:buNone/>
            </a:pPr>
            <a:r>
              <a:rPr lang="en-US" sz="3600"/>
              <a:t>-a child required to be </a:t>
            </a:r>
          </a:p>
          <a:p>
            <a:pPr marL="0" indent="0">
              <a:buNone/>
            </a:pPr>
            <a:r>
              <a:rPr lang="en-US" sz="3600"/>
              <a:t>restrained by child safety </a:t>
            </a:r>
          </a:p>
          <a:p>
            <a:pPr marL="0" indent="0">
              <a:buNone/>
            </a:pPr>
            <a:r>
              <a:rPr lang="en-US" sz="3600"/>
              <a:t>restraint law</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pic>
        <p:nvPicPr>
          <p:cNvPr id="7" name="Picture 6" descr="A yellow school bus driving down a street&#10;&#10;Description automatically generated">
            <a:extLst>
              <a:ext uri="{FF2B5EF4-FFF2-40B4-BE49-F238E27FC236}">
                <a16:creationId xmlns:a16="http://schemas.microsoft.com/office/drawing/2014/main" id="{DC43AB7F-941B-45C9-9405-E35ACF7EB9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2071" y="1984111"/>
            <a:ext cx="5143500" cy="3429000"/>
          </a:xfrm>
          <a:prstGeom prst="rect">
            <a:avLst/>
          </a:prstGeom>
        </p:spPr>
      </p:pic>
    </p:spTree>
    <p:extLst>
      <p:ext uri="{BB962C8B-B14F-4D97-AF65-F5344CB8AC3E}">
        <p14:creationId xmlns:p14="http://schemas.microsoft.com/office/powerpoint/2010/main" val="36692515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46FD9F-1D18-480D-974D-8A6DD45899ED}"/>
              </a:ext>
            </a:extLst>
          </p:cNvPr>
          <p:cNvSpPr>
            <a:spLocks noGrp="1"/>
          </p:cNvSpPr>
          <p:nvPr>
            <p:ph type="title"/>
          </p:nvPr>
        </p:nvSpPr>
        <p:spPr>
          <a:xfrm>
            <a:off x="831850" y="576263"/>
            <a:ext cx="10515600" cy="2852737"/>
          </a:xfrm>
        </p:spPr>
        <p:txBody>
          <a:bodyPr>
            <a:normAutofit/>
          </a:bodyPr>
          <a:lstStyle/>
          <a:p>
            <a:pPr algn="ctr"/>
            <a:r>
              <a:rPr lang="en-US" sz="8000" b="1"/>
              <a:t>Child Passenger Restraints</a:t>
            </a:r>
          </a:p>
        </p:txBody>
      </p:sp>
      <p:sp>
        <p:nvSpPr>
          <p:cNvPr id="4" name="Footer Placeholder 3">
            <a:extLst>
              <a:ext uri="{FF2B5EF4-FFF2-40B4-BE49-F238E27FC236}">
                <a16:creationId xmlns:a16="http://schemas.microsoft.com/office/drawing/2014/main" id="{056F0CAC-5876-4DB9-9449-E48CE1171999}"/>
              </a:ext>
            </a:extLst>
          </p:cNvPr>
          <p:cNvSpPr>
            <a:spLocks noGrp="1"/>
          </p:cNvSpPr>
          <p:nvPr>
            <p:ph type="ftr" sz="quarter" idx="11"/>
          </p:nvPr>
        </p:nvSpPr>
        <p:spPr/>
        <p:txBody>
          <a:bodyPr/>
          <a:lstStyle/>
          <a:p>
            <a:r>
              <a:rPr lang="en-US"/>
              <a:t>Miss. Dept. of Public Safety - Legal Division</a:t>
            </a:r>
          </a:p>
        </p:txBody>
      </p:sp>
      <p:pic>
        <p:nvPicPr>
          <p:cNvPr id="3" name="Picture 2">
            <a:extLst>
              <a:ext uri="{FF2B5EF4-FFF2-40B4-BE49-F238E27FC236}">
                <a16:creationId xmlns:a16="http://schemas.microsoft.com/office/drawing/2014/main" id="{D57A55E3-F9B3-4D23-94B2-135361571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1092" y="3640299"/>
            <a:ext cx="3118757" cy="2504752"/>
          </a:xfrm>
          <a:prstGeom prst="rect">
            <a:avLst/>
          </a:prstGeom>
        </p:spPr>
      </p:pic>
      <p:pic>
        <p:nvPicPr>
          <p:cNvPr id="8" name="Picture 7">
            <a:extLst>
              <a:ext uri="{FF2B5EF4-FFF2-40B4-BE49-F238E27FC236}">
                <a16:creationId xmlns:a16="http://schemas.microsoft.com/office/drawing/2014/main" id="{F246F9A4-15D1-49F4-BFC4-3D74FB4E7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279" y="3623969"/>
            <a:ext cx="3749630" cy="2504753"/>
          </a:xfrm>
          <a:prstGeom prst="rect">
            <a:avLst/>
          </a:prstGeom>
        </p:spPr>
      </p:pic>
    </p:spTree>
    <p:extLst>
      <p:ext uri="{BB962C8B-B14F-4D97-AF65-F5344CB8AC3E}">
        <p14:creationId xmlns:p14="http://schemas.microsoft.com/office/powerpoint/2010/main" val="34863140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Child Passenger Restraints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351338"/>
          </a:xfrm>
        </p:spPr>
        <p:txBody>
          <a:bodyPr>
            <a:normAutofit/>
          </a:bodyPr>
          <a:lstStyle/>
          <a:p>
            <a:pPr marL="0" indent="0">
              <a:buNone/>
            </a:pPr>
            <a:endParaRPr lang="en-US" sz="3600"/>
          </a:p>
          <a:p>
            <a:r>
              <a:rPr lang="en-US" sz="4000"/>
              <a:t>63-7-301 </a:t>
            </a:r>
          </a:p>
          <a:p>
            <a:pPr marL="0" indent="0">
              <a:buNone/>
            </a:pPr>
            <a:r>
              <a:rPr lang="en-US" sz="4000"/>
              <a:t>-Only applies to passenger motor vehicles as defined earlier in seatbelt law: 63-2-1.</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spTree>
    <p:extLst>
      <p:ext uri="{BB962C8B-B14F-4D97-AF65-F5344CB8AC3E}">
        <p14:creationId xmlns:p14="http://schemas.microsoft.com/office/powerpoint/2010/main" val="13314423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Child Passenger Restraints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351338"/>
          </a:xfrm>
        </p:spPr>
        <p:txBody>
          <a:bodyPr>
            <a:normAutofit/>
          </a:bodyPr>
          <a:lstStyle/>
          <a:p>
            <a:pPr marL="0" indent="0">
              <a:buNone/>
            </a:pPr>
            <a:endParaRPr lang="en-US" sz="3600" dirty="0"/>
          </a:p>
          <a:p>
            <a:r>
              <a:rPr lang="en-US" sz="4000" dirty="0"/>
              <a:t>63-7-301 </a:t>
            </a:r>
          </a:p>
          <a:p>
            <a:pPr marL="0" indent="0">
              <a:buNone/>
            </a:pPr>
            <a:r>
              <a:rPr lang="en-US" sz="4000" dirty="0"/>
              <a:t>-Children under 4 years old</a:t>
            </a:r>
          </a:p>
          <a:p>
            <a:pPr marL="0" indent="0">
              <a:buNone/>
            </a:pPr>
            <a:r>
              <a:rPr lang="en-US" sz="4000" dirty="0"/>
              <a:t>-shall use a child passenger restraint device</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spTree>
    <p:extLst>
      <p:ext uri="{BB962C8B-B14F-4D97-AF65-F5344CB8AC3E}">
        <p14:creationId xmlns:p14="http://schemas.microsoft.com/office/powerpoint/2010/main" val="74755251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Child Passenger Restraints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351338"/>
          </a:xfrm>
        </p:spPr>
        <p:txBody>
          <a:bodyPr>
            <a:normAutofit lnSpcReduction="10000"/>
          </a:bodyPr>
          <a:lstStyle/>
          <a:p>
            <a:pPr marL="0" indent="0">
              <a:buNone/>
            </a:pPr>
            <a:endParaRPr lang="en-US" sz="3600" dirty="0"/>
          </a:p>
          <a:p>
            <a:r>
              <a:rPr lang="en-US" sz="4000" dirty="0"/>
              <a:t>63-7-301 </a:t>
            </a:r>
          </a:p>
          <a:p>
            <a:pPr marL="0" indent="0">
              <a:buNone/>
            </a:pPr>
            <a:r>
              <a:rPr lang="en-US" sz="4000" dirty="0"/>
              <a:t>-Children between 4 and 7 years old</a:t>
            </a:r>
          </a:p>
          <a:p>
            <a:pPr marL="0" indent="0">
              <a:buNone/>
            </a:pPr>
            <a:r>
              <a:rPr lang="en-US" sz="4000" dirty="0"/>
              <a:t>-who measure less than 4’9” or weigh less than 65 pounds</a:t>
            </a:r>
          </a:p>
          <a:p>
            <a:pPr marL="0" indent="0">
              <a:buNone/>
            </a:pPr>
            <a:r>
              <a:rPr lang="en-US" sz="4000" dirty="0"/>
              <a:t>-shall use a “belt positioning booster seat system”</a:t>
            </a:r>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spTree>
    <p:extLst>
      <p:ext uri="{BB962C8B-B14F-4D97-AF65-F5344CB8AC3E}">
        <p14:creationId xmlns:p14="http://schemas.microsoft.com/office/powerpoint/2010/main" val="15156848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A725-E309-421E-B224-6AF54BC9BDF1}"/>
              </a:ext>
            </a:extLst>
          </p:cNvPr>
          <p:cNvSpPr>
            <a:spLocks noGrp="1"/>
          </p:cNvSpPr>
          <p:nvPr>
            <p:ph type="title"/>
          </p:nvPr>
        </p:nvSpPr>
        <p:spPr/>
        <p:txBody>
          <a:bodyPr>
            <a:normAutofit/>
          </a:bodyPr>
          <a:lstStyle/>
          <a:p>
            <a:pPr algn="ctr"/>
            <a:r>
              <a:rPr lang="en-US" sz="5400">
                <a:latin typeface="Bahnschrift" panose="020B0502040204020203" pitchFamily="34" charset="0"/>
              </a:rPr>
              <a:t>Child Passenger Restraints</a:t>
            </a:r>
          </a:p>
        </p:txBody>
      </p:sp>
      <p:sp>
        <p:nvSpPr>
          <p:cNvPr id="4" name="Content Placeholder 3">
            <a:extLst>
              <a:ext uri="{FF2B5EF4-FFF2-40B4-BE49-F238E27FC236}">
                <a16:creationId xmlns:a16="http://schemas.microsoft.com/office/drawing/2014/main" id="{9026FD44-8851-4AA8-99B2-1D7462EF61DC}"/>
              </a:ext>
            </a:extLst>
          </p:cNvPr>
          <p:cNvSpPr>
            <a:spLocks noGrp="1"/>
          </p:cNvSpPr>
          <p:nvPr>
            <p:ph idx="1"/>
          </p:nvPr>
        </p:nvSpPr>
        <p:spPr>
          <a:xfrm>
            <a:off x="816429" y="1522942"/>
            <a:ext cx="10515600" cy="4351338"/>
          </a:xfrm>
        </p:spPr>
        <p:txBody>
          <a:bodyPr>
            <a:normAutofit/>
          </a:bodyPr>
          <a:lstStyle/>
          <a:p>
            <a:pPr marL="0" indent="0">
              <a:buNone/>
            </a:pPr>
            <a:endParaRPr lang="en-US" sz="3600" dirty="0"/>
          </a:p>
          <a:p>
            <a:r>
              <a:rPr lang="en-US" sz="4000" dirty="0"/>
              <a:t>More than 2 children required to use a booster seat?</a:t>
            </a:r>
          </a:p>
          <a:p>
            <a:r>
              <a:rPr lang="en-US" sz="4000" dirty="0"/>
              <a:t>The 2 children in the rear use the shoulder belts with booster seat.</a:t>
            </a:r>
          </a:p>
          <a:p>
            <a:r>
              <a:rPr lang="en-US" sz="4000" dirty="0"/>
              <a:t>The child in the middle uses a lap belt only and is not required to have a booster seat .</a:t>
            </a:r>
          </a:p>
          <a:p>
            <a:endParaRPr lang="en-US" sz="4000" dirty="0"/>
          </a:p>
        </p:txBody>
      </p:sp>
      <p:sp>
        <p:nvSpPr>
          <p:cNvPr id="3" name="Footer Placeholder 2">
            <a:extLst>
              <a:ext uri="{FF2B5EF4-FFF2-40B4-BE49-F238E27FC236}">
                <a16:creationId xmlns:a16="http://schemas.microsoft.com/office/drawing/2014/main" id="{621AA2AD-8C22-4F37-ADE8-11AEA70B8D8C}"/>
              </a:ext>
            </a:extLst>
          </p:cNvPr>
          <p:cNvSpPr>
            <a:spLocks noGrp="1"/>
          </p:cNvSpPr>
          <p:nvPr>
            <p:ph type="ftr" sz="quarter" idx="11"/>
          </p:nvPr>
        </p:nvSpPr>
        <p:spPr/>
        <p:txBody>
          <a:bodyPr/>
          <a:lstStyle/>
          <a:p>
            <a:r>
              <a:rPr lang="en-US"/>
              <a:t>Miss. Dept. of Public Safety - Legal Division</a:t>
            </a:r>
          </a:p>
        </p:txBody>
      </p:sp>
      <p:sp>
        <p:nvSpPr>
          <p:cNvPr id="5" name="Content Placeholder 4">
            <a:extLst>
              <a:ext uri="{FF2B5EF4-FFF2-40B4-BE49-F238E27FC236}">
                <a16:creationId xmlns:a16="http://schemas.microsoft.com/office/drawing/2014/main" id="{04047C4E-7D89-4922-B10B-9FE6E030669F}"/>
              </a:ext>
            </a:extLst>
          </p:cNvPr>
          <p:cNvSpPr>
            <a:spLocks noGrp="1"/>
          </p:cNvSpPr>
          <p:nvPr>
            <p:ph sz="half" idx="4294967295"/>
          </p:nvPr>
        </p:nvSpPr>
        <p:spPr>
          <a:xfrm>
            <a:off x="7010400" y="1825625"/>
            <a:ext cx="5181600" cy="4381500"/>
          </a:xfrm>
        </p:spPr>
        <p:txBody>
          <a:bodyPr>
            <a:normAutofit/>
          </a:bodyPr>
          <a:lstStyle/>
          <a:p>
            <a:endParaRPr lang="en-US"/>
          </a:p>
          <a:p>
            <a:endParaRPr lang="en-US"/>
          </a:p>
        </p:txBody>
      </p:sp>
    </p:spTree>
    <p:extLst>
      <p:ext uri="{BB962C8B-B14F-4D97-AF65-F5344CB8AC3E}">
        <p14:creationId xmlns:p14="http://schemas.microsoft.com/office/powerpoint/2010/main" val="26859619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D4C7031-7DED-4AA5-B735-CA2AF57B3EEC}"/>
              </a:ext>
            </a:extLst>
          </p:cNvPr>
          <p:cNvSpPr>
            <a:spLocks noGrp="1"/>
          </p:cNvSpPr>
          <p:nvPr>
            <p:ph type="ftr" sz="quarter" idx="11"/>
          </p:nvPr>
        </p:nvSpPr>
        <p:spPr>
          <a:xfrm>
            <a:off x="8132002" y="6191068"/>
            <a:ext cx="3877302"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r>
              <a:rPr kumimoji="0" lang="en-US" sz="1100" b="0" i="0" u="none" strike="noStrike" kern="1200" cap="none" spc="0" normalizeH="0" baseline="0" noProof="0">
                <a:ln>
                  <a:noFill/>
                </a:ln>
                <a:solidFill>
                  <a:prstClr val="white">
                    <a:alpha val="80000"/>
                  </a:prstClr>
                </a:solidFill>
                <a:effectLst/>
                <a:uLnTx/>
                <a:uFillTx/>
                <a:latin typeface="Calibri" panose="020F0502020204030204"/>
                <a:ea typeface="+mn-ea"/>
                <a:cs typeface="+mn-cs"/>
              </a:rPr>
              <a:t>Miss. Dept. of Public Safety - Legal Division</a:t>
            </a:r>
          </a:p>
        </p:txBody>
      </p:sp>
      <p:pic>
        <p:nvPicPr>
          <p:cNvPr id="1026" name="Picture 2" descr="question mark - CIVHC.org">
            <a:extLst>
              <a:ext uri="{FF2B5EF4-FFF2-40B4-BE49-F238E27FC236}">
                <a16:creationId xmlns:a16="http://schemas.microsoft.com/office/drawing/2014/main" id="{BE8A1235-9940-4781-BAAE-73C8978F999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94140" y="965201"/>
            <a:ext cx="4911568" cy="4911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33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4e282bb-1ef9-4cbd-a653-06682fc7ad56" xsi:nil="true"/>
    <lcf76f155ced4ddcb4097134ff3c332f xmlns="07ee87ca-84f4-4be5-a669-cc0afaf557a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E9A3EC36334D64C9929F35B86A9793D" ma:contentTypeVersion="20" ma:contentTypeDescription="Create a new document." ma:contentTypeScope="" ma:versionID="36a552c5a0fa7c2a37289ffcd8c68031">
  <xsd:schema xmlns:xsd="http://www.w3.org/2001/XMLSchema" xmlns:xs="http://www.w3.org/2001/XMLSchema" xmlns:p="http://schemas.microsoft.com/office/2006/metadata/properties" xmlns:ns2="07ee87ca-84f4-4be5-a669-cc0afaf557a8" xmlns:ns3="d4e282bb-1ef9-4cbd-a653-06682fc7ad56" targetNamespace="http://schemas.microsoft.com/office/2006/metadata/properties" ma:root="true" ma:fieldsID="d862699c2427c13b3ad65b374de0551b" ns2:_="" ns3:_="">
    <xsd:import namespace="07ee87ca-84f4-4be5-a669-cc0afaf557a8"/>
    <xsd:import namespace="d4e282bb-1ef9-4cbd-a653-06682fc7ad5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ee87ca-84f4-4be5-a669-cc0afaf557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ecdd2ff0-ac80-49fc-ad9f-5a165602e96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e282bb-1ef9-4cbd-a653-06682fc7ad5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057c39f-f858-4600-86b7-d3db9bdd5871}" ma:internalName="TaxCatchAll" ma:showField="CatchAllData" ma:web="d4e282bb-1ef9-4cbd-a653-06682fc7ad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C44650-D79F-4B37-BE0A-78B15EF86D16}">
  <ds:schemaRefs>
    <ds:schemaRef ds:uri="http://purl.org/dc/elements/1.1/"/>
    <ds:schemaRef ds:uri="http://purl.org/dc/terms/"/>
    <ds:schemaRef ds:uri="d4e282bb-1ef9-4cbd-a653-06682fc7ad56"/>
    <ds:schemaRef ds:uri="http://schemas.microsoft.com/office/2006/documentManagement/types"/>
    <ds:schemaRef ds:uri="http://schemas.microsoft.com/office/infopath/2007/PartnerControls"/>
    <ds:schemaRef ds:uri="07ee87ca-84f4-4be5-a669-cc0afaf557a8"/>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17ECD417-A289-497E-94F9-0A95124156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ee87ca-84f4-4be5-a669-cc0afaf557a8"/>
    <ds:schemaRef ds:uri="d4e282bb-1ef9-4cbd-a653-06682fc7ad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35BED49-CB30-4733-9C46-D37CB8A90A3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4438</TotalTime>
  <Words>7676</Words>
  <Application>Microsoft Office PowerPoint</Application>
  <PresentationFormat>Widescreen</PresentationFormat>
  <Paragraphs>430</Paragraphs>
  <Slides>84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84</vt:i4>
      </vt:variant>
    </vt:vector>
  </HeadingPairs>
  <TitlesOfParts>
    <vt:vector size="91" baseType="lpstr">
      <vt:lpstr>Aptos</vt:lpstr>
      <vt:lpstr>Aptos Display</vt:lpstr>
      <vt:lpstr>Arial</vt:lpstr>
      <vt:lpstr>Bahnschrift</vt:lpstr>
      <vt:lpstr>Calibri</vt:lpstr>
      <vt:lpstr>Times New Roman</vt:lpstr>
      <vt:lpstr>Office Theme</vt:lpstr>
      <vt:lpstr>Driver’s Education Instructor Course</vt:lpstr>
      <vt:lpstr>Key Topics</vt:lpstr>
      <vt:lpstr>Littering with substance likely to ignite grass §97-15-29</vt:lpstr>
      <vt:lpstr>Littering with substance likely to ignite grass §97-15-29</vt:lpstr>
      <vt:lpstr>Solid Waste Disposal §97-15-30</vt:lpstr>
      <vt:lpstr>Squatted Vehicles</vt:lpstr>
      <vt:lpstr>"Squatted" Vehicles</vt:lpstr>
      <vt:lpstr>"Squatted" Vehicles</vt:lpstr>
      <vt:lpstr>"Squatted" vehicles</vt:lpstr>
      <vt:lpstr>What to Do When Being Pulled Over by Law Enforcement</vt:lpstr>
      <vt:lpstr>What to Do and Expect When Pulled Over by Law Enforcement</vt:lpstr>
      <vt:lpstr>What to Do and Expect When Pulled Over by Law Enforcement</vt:lpstr>
      <vt:lpstr>What to Do and Expect When Pulled Over by Law Enforcement</vt:lpstr>
      <vt:lpstr>What to Do and Expect When Pulled Over by Law Enforcement</vt:lpstr>
      <vt:lpstr>What to Do and Expect When Pulled Over by Law Enforcement</vt:lpstr>
      <vt:lpstr>What to Do and Expect When Pulled Over by Law Enforcement</vt:lpstr>
      <vt:lpstr>What to Do and Expect When Pulled Over by Law Enforcement</vt:lpstr>
      <vt:lpstr>What to Do and Expect When Pulled Over by Law Enforcement</vt:lpstr>
      <vt:lpstr>What to Do and Expect When Pulled Over by Law Enforcement</vt:lpstr>
      <vt:lpstr>What is required of the driver?</vt:lpstr>
      <vt:lpstr>What if the driver simply does not have a license?</vt:lpstr>
      <vt:lpstr>Driving Under the Influence</vt:lpstr>
      <vt:lpstr>Driving Under the Influence</vt:lpstr>
      <vt:lpstr>Driving Under the Influence - marijuana</vt:lpstr>
      <vt:lpstr>Implied Consent</vt:lpstr>
      <vt:lpstr>Implied Consent</vt:lpstr>
      <vt:lpstr>Implied Consent</vt:lpstr>
      <vt:lpstr>DUI</vt:lpstr>
      <vt:lpstr>RULES OF THE ROAD</vt:lpstr>
      <vt:lpstr>RULES OF THE ROAD</vt:lpstr>
      <vt:lpstr> License Plate Obscurement </vt:lpstr>
      <vt:lpstr>§ 63-3-123. Traffic</vt:lpstr>
      <vt:lpstr>§ 63-3-125. Types of road</vt:lpstr>
      <vt:lpstr>§ 63-3-127. Crosswalk</vt:lpstr>
      <vt:lpstr>§ 63-3-129. Intersection</vt:lpstr>
      <vt:lpstr>§ 63-3-131. Safety zone</vt:lpstr>
      <vt:lpstr>§ 63-3-133. Traffic control mergers</vt:lpstr>
      <vt:lpstr>§ 63-3-135 Right-of-way</vt:lpstr>
      <vt:lpstr> § 63-3-502 Racing motor vehicles or motorcycles on streets or highways; prohibition; definitions; penalties  (1 of 2)</vt:lpstr>
      <vt:lpstr> § 63-3-502 Racing motor vehicles or motorcycles on streets or highways; prohibition; definitions; penalties  (2 of 2)</vt:lpstr>
      <vt:lpstr> § 63-3-505 Required speed reductions </vt:lpstr>
      <vt:lpstr>§ 63-3-605. One-way roads and rotaries</vt:lpstr>
      <vt:lpstr>§ 63-3-615. Stopped school buses (1 of 3)</vt:lpstr>
      <vt:lpstr>§ 63-3-615. Stopped school buses (2 of 3)</vt:lpstr>
      <vt:lpstr>§ 63-3-615. Stopped school buses (3 of 3)</vt:lpstr>
      <vt:lpstr>§ 63-3-617. Refusal to clear center</vt:lpstr>
      <vt:lpstr>§ 63-3-619. Tailgating</vt:lpstr>
      <vt:lpstr>§ 63-3-621. Following fire apparatus or ambulance</vt:lpstr>
      <vt:lpstr>§ 63-3-809. Yielding to and approaching emergency vehicles </vt:lpstr>
      <vt:lpstr>§ 63-3-809. Yielding to and approaching emergency vehicles (cont…)</vt:lpstr>
      <vt:lpstr>§ 63-3-809. Yielding to and approaching emergency vehicles (cont…)</vt:lpstr>
      <vt:lpstr>§ 63-3-809. Yielding to and approaching emergency vehicles (cont…)</vt:lpstr>
      <vt:lpstr> § 63-3-1101. Application to pedestrians</vt:lpstr>
      <vt:lpstr>§ 63-3-1103. Crosswalks, no traffic signals</vt:lpstr>
      <vt:lpstr>§ 63-3-1105. Disregarding crosswalk, tunnel or crossing</vt:lpstr>
      <vt:lpstr>§ 63-3-1107. Keeping to right in crosswalks</vt:lpstr>
      <vt:lpstr>§ 63-3-1109. Hitchhiking</vt:lpstr>
      <vt:lpstr>§ 63-3-1111. White canes or guide dogs</vt:lpstr>
      <vt:lpstr>§ 63-3-1113. Safety zones</vt:lpstr>
      <vt:lpstr>Article 25 – reckless or careless driving &amp; misc. rules § 63-3-1201. Willful or wanton disregard</vt:lpstr>
      <vt:lpstr>§ 63-3-1213. Careless or imprudent driving</vt:lpstr>
      <vt:lpstr>Bicycles</vt:lpstr>
      <vt:lpstr> § 63-3-207 Bicyclists, animal riders or drivers</vt:lpstr>
      <vt:lpstr>John Paul Frerer Bicycle Safety Act § 63-3-1303 Application; rights and duties of bicyclists</vt:lpstr>
      <vt:lpstr>§ 63-3-1305 Bicycle lane; defined; blocking; exception</vt:lpstr>
      <vt:lpstr>§ 63-3-1307 Operation of bicycles; road usage; care required; single or double file (1 of 2)</vt:lpstr>
      <vt:lpstr>§ 63-3-1307 Operation of bicycles; road usage; care required; single or double file (2 of 2)</vt:lpstr>
      <vt:lpstr>§ 63-3-1309 Passing</vt:lpstr>
      <vt:lpstr>§ 63-3-1311 Signaling turns</vt:lpstr>
      <vt:lpstr>§ 63-3-1313 Harassment of bicyclist; offense; penalties</vt:lpstr>
      <vt:lpstr>All Terrain Vehicles</vt:lpstr>
      <vt:lpstr>ATV’s</vt:lpstr>
      <vt:lpstr>Seatbelts</vt:lpstr>
      <vt:lpstr>Seatbelt Violations</vt:lpstr>
      <vt:lpstr>Seatbelt Violations</vt:lpstr>
      <vt:lpstr>Seatbelt Violations</vt:lpstr>
      <vt:lpstr>Seatbelt Violations</vt:lpstr>
      <vt:lpstr>Seatbelt Violations</vt:lpstr>
      <vt:lpstr>Child Passenger Restraints</vt:lpstr>
      <vt:lpstr>Child Passenger Restraints</vt:lpstr>
      <vt:lpstr>Child Passenger Restraints</vt:lpstr>
      <vt:lpstr>Child Passenger Restraints</vt:lpstr>
      <vt:lpstr>Child Passenger Restraints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Rules of the Road  Cadet Class 68</dc:title>
  <dc:creator>Eric Brown</dc:creator>
  <cp:lastModifiedBy>Jacob Alexander</cp:lastModifiedBy>
  <cp:revision>345</cp:revision>
  <dcterms:created xsi:type="dcterms:W3CDTF">2024-04-12T15:13:32Z</dcterms:created>
  <dcterms:modified xsi:type="dcterms:W3CDTF">2026-08-05T18:16:45Z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0x0101007E9A3EC36334D64C9929F35B86A9793D</vt:lpwstr>
  </property>
  <property fmtid="{D5CDD505-2E9C-101B-9397-08002B2CF9AE}" pid="3" name="MediaServiceImageTags">
    <vt:lpwstr/>
  </property>
</Properties>
</file>